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45" r:id="rId2"/>
    <p:sldId id="352" r:id="rId3"/>
    <p:sldId id="353" r:id="rId4"/>
    <p:sldId id="354" r:id="rId5"/>
    <p:sldId id="446" r:id="rId6"/>
    <p:sldId id="377" r:id="rId7"/>
    <p:sldId id="356" r:id="rId8"/>
    <p:sldId id="357" r:id="rId9"/>
    <p:sldId id="447" r:id="rId10"/>
    <p:sldId id="404" r:id="rId11"/>
    <p:sldId id="359" r:id="rId12"/>
    <p:sldId id="375" r:id="rId13"/>
    <p:sldId id="448" r:id="rId14"/>
    <p:sldId id="362" r:id="rId15"/>
    <p:sldId id="470" r:id="rId16"/>
    <p:sldId id="363" r:id="rId17"/>
    <p:sldId id="469" r:id="rId18"/>
    <p:sldId id="376" r:id="rId19"/>
    <p:sldId id="471" r:id="rId20"/>
    <p:sldId id="372" r:id="rId21"/>
    <p:sldId id="511" r:id="rId22"/>
    <p:sldId id="512" r:id="rId23"/>
    <p:sldId id="513" r:id="rId24"/>
    <p:sldId id="515" r:id="rId25"/>
    <p:sldId id="516" r:id="rId26"/>
    <p:sldId id="517" r:id="rId27"/>
    <p:sldId id="518" r:id="rId28"/>
    <p:sldId id="519" r:id="rId29"/>
    <p:sldId id="522" r:id="rId30"/>
    <p:sldId id="521" r:id="rId31"/>
    <p:sldId id="520" r:id="rId32"/>
    <p:sldId id="525" r:id="rId33"/>
    <p:sldId id="526" r:id="rId34"/>
    <p:sldId id="527" r:id="rId35"/>
    <p:sldId id="528" r:id="rId36"/>
    <p:sldId id="529" r:id="rId37"/>
    <p:sldId id="530" r:id="rId38"/>
    <p:sldId id="531" r:id="rId39"/>
    <p:sldId id="533" r:id="rId40"/>
    <p:sldId id="534" r:id="rId41"/>
    <p:sldId id="537" r:id="rId42"/>
    <p:sldId id="535" r:id="rId43"/>
    <p:sldId id="536" r:id="rId44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00BB"/>
    <a:srgbClr val="0B6B62"/>
    <a:srgbClr val="CC0066"/>
    <a:srgbClr val="10A092"/>
    <a:srgbClr val="193A61"/>
    <a:srgbClr val="56426E"/>
    <a:srgbClr val="CC0099"/>
    <a:srgbClr val="6B2472"/>
    <a:srgbClr val="385DBD"/>
    <a:srgbClr val="000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8757" autoAdjust="0"/>
  </p:normalViewPr>
  <p:slideViewPr>
    <p:cSldViewPr>
      <p:cViewPr>
        <p:scale>
          <a:sx n="102" d="100"/>
          <a:sy n="102" d="100"/>
        </p:scale>
        <p:origin x="104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292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CE5893-97EF-4FC0-BB47-2EFF8D883B4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9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40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CE5893-97EF-4FC0-BB47-2EFF8D883B4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2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3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89881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89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2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5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6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6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6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0.jpeg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image" Target="../media/image9.jpe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5.jpeg"/><Relationship Id="rId1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8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4.png"/><Relationship Id="rId7" Type="http://schemas.openxmlformats.org/officeDocument/2006/relationships/image" Target="../media/image16.w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jpe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3885" y="301393"/>
            <a:ext cx="6074100" cy="646331"/>
          </a:xfrm>
          <a:prstGeom prst="rect">
            <a:avLst/>
          </a:prstGeom>
          <a:gradFill>
            <a:gsLst>
              <a:gs pos="34000">
                <a:srgbClr val="66CCFF"/>
              </a:gs>
              <a:gs pos="100000">
                <a:schemeClr val="bg1"/>
              </a:gs>
            </a:gsLst>
            <a:lin ang="0" scaled="1"/>
          </a:gradFill>
          <a:ln>
            <a:solidFill>
              <a:srgbClr val="FF9933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ctr"/>
            <a:r>
              <a:rPr lang="en-US" sz="3600" b="1" spc="50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man Old Style" pitchFamily="18" charset="0"/>
              </a:rPr>
              <a:t>Chapter10 - Gravitation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1047707"/>
            <a:ext cx="3744936" cy="461665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latin typeface="Bookman Old Style" pitchFamily="18" charset="0"/>
              </a:rPr>
              <a:t>Discovery of gravity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543105" y="1627154"/>
            <a:ext cx="4895892" cy="461665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latin typeface="Bookman Old Style" pitchFamily="18" charset="0"/>
              </a:rPr>
              <a:t>Newton’s law of gravitation</a:t>
            </a:r>
          </a:p>
        </p:txBody>
      </p:sp>
    </p:spTree>
    <p:extLst>
      <p:ext uri="{BB962C8B-B14F-4D97-AF65-F5344CB8AC3E}">
        <p14:creationId xmlns:p14="http://schemas.microsoft.com/office/powerpoint/2010/main" val="743585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838566" y="111061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6.67 x 10</a:t>
            </a:r>
            <a:r>
              <a:rPr lang="en-US" baseline="30000" dirty="0">
                <a:latin typeface="Bookman Old Style" pitchFamily="18" charset="0"/>
              </a:rPr>
              <a:t>-11</a:t>
            </a:r>
            <a:endParaRPr lang="en-US" dirty="0">
              <a:latin typeface="Bookman Old Style" pitchFamily="18" charset="0"/>
            </a:endParaRPr>
          </a:p>
        </p:txBody>
      </p:sp>
      <p:grpSp>
        <p:nvGrpSpPr>
          <p:cNvPr id="3" name="Group 10"/>
          <p:cNvGrpSpPr/>
          <p:nvPr/>
        </p:nvGrpSpPr>
        <p:grpSpPr>
          <a:xfrm>
            <a:off x="3210166" y="1085433"/>
            <a:ext cx="914400" cy="660439"/>
            <a:chOff x="29026" y="5321300"/>
            <a:chExt cx="914400" cy="880586"/>
          </a:xfrm>
        </p:grpSpPr>
        <p:sp>
          <p:nvSpPr>
            <p:cNvPr id="12" name="TextBox 11"/>
            <p:cNvSpPr txBox="1"/>
            <p:nvPr/>
          </p:nvSpPr>
          <p:spPr>
            <a:xfrm>
              <a:off x="29026" y="5321300"/>
              <a:ext cx="9144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man Old Style" pitchFamily="18" charset="0"/>
                  <a:cs typeface="Arial" pitchFamily="34" charset="0"/>
                </a:rPr>
                <a:t>N m</a:t>
              </a:r>
              <a:r>
                <a:rPr lang="en-US" baseline="30000" dirty="0">
                  <a:latin typeface="Bookman Old Style" pitchFamily="18" charset="0"/>
                  <a:cs typeface="Arial" pitchFamily="34" charset="0"/>
                </a:rPr>
                <a:t>2</a:t>
              </a:r>
              <a:endParaRPr lang="en-US" baseline="30000" dirty="0">
                <a:latin typeface="Bookman Old Style" pitchFamily="18" charset="0"/>
              </a:endParaRPr>
            </a:p>
            <a:p>
              <a:endParaRPr lang="en-US" baseline="30000" dirty="0">
                <a:latin typeface="Bookman Old Style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57606" y="5683252"/>
              <a:ext cx="657225" cy="87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9026" y="5709443"/>
              <a:ext cx="54854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Bookman Old Style" pitchFamily="18" charset="0"/>
                  <a:cs typeface="Arial" pitchFamily="34" charset="0"/>
                </a:rPr>
                <a:t>kg</a:t>
              </a:r>
              <a:r>
                <a:rPr lang="en-US" baseline="30000" dirty="0">
                  <a:latin typeface="Bookman Old Style" pitchFamily="18" charset="0"/>
                  <a:cs typeface="Arial" pitchFamily="34" charset="0"/>
                </a:rPr>
                <a:t>2</a:t>
              </a:r>
              <a:endParaRPr lang="en-US" baseline="30000" dirty="0">
                <a:latin typeface="Bookman Old Style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19767" y="2881564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6.67 x 10</a:t>
            </a:r>
            <a:r>
              <a:rPr lang="en-US" baseline="30000" dirty="0">
                <a:latin typeface="Bookman Old Style" pitchFamily="18" charset="0"/>
              </a:rPr>
              <a:t>-11 </a:t>
            </a:r>
            <a:r>
              <a:rPr lang="en-US" dirty="0">
                <a:latin typeface="Bookman Old Style" pitchFamily="18" charset="0"/>
              </a:rPr>
              <a:t> x 10</a:t>
            </a:r>
            <a:r>
              <a:rPr lang="en-US" baseline="30000" dirty="0">
                <a:latin typeface="Bookman Old Style" pitchFamily="18" charset="0"/>
              </a:rPr>
              <a:t>9 </a:t>
            </a:r>
            <a:r>
              <a:rPr lang="en-US" dirty="0">
                <a:latin typeface="Bookman Old Style" pitchFamily="18" charset="0"/>
              </a:rPr>
              <a:t> x 10</a:t>
            </a:r>
            <a:r>
              <a:rPr lang="en-US" baseline="30000" dirty="0">
                <a:latin typeface="Bookman Old Style" pitchFamily="18" charset="0"/>
              </a:rPr>
              <a:t>-6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9766" y="3270184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6.67 x 10</a:t>
            </a:r>
            <a:r>
              <a:rPr lang="en-US" baseline="30000" dirty="0">
                <a:latin typeface="Bookman Old Style" pitchFamily="18" charset="0"/>
              </a:rPr>
              <a:t>-11 </a:t>
            </a:r>
            <a:r>
              <a:rPr lang="en-US" dirty="0">
                <a:latin typeface="Bookman Old Style" pitchFamily="18" charset="0"/>
              </a:rPr>
              <a:t> x 10</a:t>
            </a:r>
            <a:r>
              <a:rPr lang="en-US" baseline="30000" dirty="0">
                <a:latin typeface="Bookman Old Style" pitchFamily="18" charset="0"/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9767" y="3702913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30F9C"/>
                </a:solidFill>
                <a:latin typeface="Bookman Old Style" pitchFamily="18" charset="0"/>
              </a:rPr>
              <a:t>= 6.67 x 10</a:t>
            </a:r>
            <a:r>
              <a:rPr lang="en-US" baseline="30000" dirty="0">
                <a:solidFill>
                  <a:srgbClr val="C30F9C"/>
                </a:solidFill>
                <a:latin typeface="Bookman Old Style" pitchFamily="18" charset="0"/>
              </a:rPr>
              <a:t>-8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33966" y="107311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  <a:cs typeface="Arial" pitchFamily="34" charset="0"/>
              </a:rPr>
              <a:t>x 10</a:t>
            </a:r>
            <a:r>
              <a:rPr lang="en-US" baseline="30000" dirty="0">
                <a:latin typeface="Bookman Old Style" pitchFamily="18" charset="0"/>
                <a:cs typeface="Arial" pitchFamily="34" charset="0"/>
              </a:rPr>
              <a:t>5</a:t>
            </a:r>
            <a:endParaRPr lang="en-US" baseline="30000" dirty="0"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10166" y="108204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  <a:cs typeface="Arial" pitchFamily="34" charset="0"/>
              </a:rPr>
              <a:t>x 10</a:t>
            </a:r>
            <a:r>
              <a:rPr lang="en-US" baseline="30000" dirty="0">
                <a:latin typeface="Bookman Old Style" pitchFamily="18" charset="0"/>
                <a:cs typeface="Arial" pitchFamily="34" charset="0"/>
              </a:rPr>
              <a:t>4</a:t>
            </a:r>
            <a:endParaRPr lang="en-US" baseline="30000" dirty="0"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43492" y="137136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  <a:cs typeface="Arial" pitchFamily="34" charset="0"/>
              </a:rPr>
              <a:t>10</a:t>
            </a:r>
            <a:r>
              <a:rPr lang="en-US" baseline="30000" dirty="0">
                <a:latin typeface="Bookman Old Style" pitchFamily="18" charset="0"/>
                <a:cs typeface="Arial" pitchFamily="34" charset="0"/>
              </a:rPr>
              <a:t>6</a:t>
            </a:r>
            <a:endParaRPr lang="en-US" baseline="30000" dirty="0"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33967" y="1062990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  <a:cs typeface="Arial" pitchFamily="34" charset="0"/>
              </a:rPr>
              <a:t>dyne</a:t>
            </a:r>
            <a:endParaRPr lang="en-US" baseline="30000" dirty="0"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10167" y="1082040"/>
            <a:ext cx="7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  <a:cs typeface="Arial" pitchFamily="34" charset="0"/>
              </a:rPr>
              <a:t>cm</a:t>
            </a:r>
            <a:r>
              <a:rPr lang="en-US" baseline="30000" dirty="0">
                <a:latin typeface="Bookman Old Style" pitchFamily="18" charset="0"/>
                <a:cs typeface="Arial" pitchFamily="34" charset="0"/>
              </a:rPr>
              <a:t>2</a:t>
            </a:r>
            <a:endParaRPr lang="en-US" baseline="30000" dirty="0"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62567" y="1367790"/>
            <a:ext cx="45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  <a:cs typeface="Arial" pitchFamily="34" charset="0"/>
              </a:rPr>
              <a:t>g</a:t>
            </a:r>
            <a:r>
              <a:rPr lang="en-US" baseline="30000" dirty="0">
                <a:latin typeface="Bookman Old Style" pitchFamily="18" charset="0"/>
                <a:cs typeface="Arial" pitchFamily="34" charset="0"/>
              </a:rPr>
              <a:t>2</a:t>
            </a:r>
            <a:endParaRPr lang="en-US" baseline="30000" dirty="0"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90582" y="174919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    6.67  x  10</a:t>
            </a:r>
            <a:r>
              <a:rPr lang="en-US" baseline="30000" dirty="0">
                <a:latin typeface="Bookman Old Style" pitchFamily="18" charset="0"/>
              </a:rPr>
              <a:t>-11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124566" y="2066028"/>
            <a:ext cx="296778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86187" y="2046572"/>
            <a:ext cx="122441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785088" y="2253470"/>
            <a:ext cx="2777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    66.67x10</a:t>
            </a:r>
            <a:r>
              <a:rPr lang="en-US" baseline="30000" dirty="0">
                <a:latin typeface="Bookman Old Style" pitchFamily="18" charset="0"/>
              </a:rPr>
              <a:t>-11</a:t>
            </a:r>
            <a:r>
              <a:rPr lang="en-US" dirty="0">
                <a:latin typeface="Bookman Old Style" pitchFamily="18" charset="0"/>
              </a:rPr>
              <a:t>x10</a:t>
            </a:r>
            <a:r>
              <a:rPr lang="en-US" baseline="30000" dirty="0">
                <a:latin typeface="Bookman Old Style" pitchFamily="18" charset="0"/>
              </a:rPr>
              <a:t>9</a:t>
            </a:r>
          </a:p>
          <a:p>
            <a:r>
              <a:rPr lang="en-US" dirty="0">
                <a:latin typeface="Bookman Old Style" pitchFamily="18" charset="0"/>
              </a:rPr>
              <a:t>               10</a:t>
            </a:r>
            <a:r>
              <a:rPr lang="en-US" baseline="30000" dirty="0">
                <a:latin typeface="Bookman Old Style" pitchFamily="18" charset="0"/>
              </a:rPr>
              <a:t>6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119073" y="2570300"/>
            <a:ext cx="1986693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82647" y="2233996"/>
            <a:ext cx="159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    dyne cm</a:t>
            </a:r>
            <a:r>
              <a:rPr lang="en-US" baseline="30000" dirty="0">
                <a:latin typeface="Bookman Old Style" pitchFamily="18" charset="0"/>
              </a:rPr>
              <a:t>2</a:t>
            </a:r>
          </a:p>
          <a:p>
            <a:r>
              <a:rPr lang="en-US" dirty="0">
                <a:latin typeface="Bookman Old Style" pitchFamily="18" charset="0"/>
              </a:rPr>
              <a:t>            g</a:t>
            </a:r>
            <a:r>
              <a:rPr lang="en-US" baseline="30000" dirty="0">
                <a:latin typeface="Bookman Old Style" pitchFamily="18" charset="0"/>
              </a:rPr>
              <a:t>2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7096366" y="2554570"/>
            <a:ext cx="1196741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935047" y="2765931"/>
            <a:ext cx="1597398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    dyne cm</a:t>
            </a:r>
            <a:r>
              <a:rPr lang="en-US" baseline="30000" dirty="0">
                <a:latin typeface="Bookman Old Style" pitchFamily="18" charset="0"/>
              </a:rPr>
              <a:t>2</a:t>
            </a:r>
          </a:p>
          <a:p>
            <a:r>
              <a:rPr lang="en-US" dirty="0">
                <a:latin typeface="Bookman Old Style" pitchFamily="18" charset="0"/>
              </a:rPr>
              <a:t>            g</a:t>
            </a:r>
            <a:r>
              <a:rPr lang="en-US" baseline="30000" dirty="0">
                <a:latin typeface="Bookman Old Style" pitchFamily="18" charset="0"/>
              </a:rPr>
              <a:t>2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7248766" y="3077447"/>
            <a:ext cx="114059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10842" y="3181918"/>
            <a:ext cx="1597398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    dyne cm</a:t>
            </a:r>
            <a:r>
              <a:rPr lang="en-US" baseline="30000" dirty="0">
                <a:latin typeface="Bookman Old Style" pitchFamily="18" charset="0"/>
              </a:rPr>
              <a:t>2</a:t>
            </a:r>
          </a:p>
          <a:p>
            <a:r>
              <a:rPr lang="en-US" dirty="0">
                <a:latin typeface="Bookman Old Style" pitchFamily="18" charset="0"/>
              </a:rPr>
              <a:t>            g</a:t>
            </a:r>
            <a:r>
              <a:rPr lang="en-US" baseline="30000" dirty="0">
                <a:latin typeface="Bookman Old Style" pitchFamily="18" charset="0"/>
              </a:rPr>
              <a:t>2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536986" y="3493434"/>
            <a:ext cx="120889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39494" y="3567734"/>
            <a:ext cx="1597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30F9C"/>
                </a:solidFill>
                <a:latin typeface="Bookman Old Style" pitchFamily="18" charset="0"/>
              </a:rPr>
              <a:t>    dyne cm</a:t>
            </a:r>
            <a:r>
              <a:rPr lang="en-US" baseline="30000" dirty="0">
                <a:solidFill>
                  <a:srgbClr val="C30F9C"/>
                </a:solidFill>
                <a:latin typeface="Bookman Old Style" pitchFamily="18" charset="0"/>
              </a:rPr>
              <a:t>2</a:t>
            </a:r>
          </a:p>
          <a:p>
            <a:r>
              <a:rPr lang="en-US" dirty="0">
                <a:solidFill>
                  <a:srgbClr val="C30F9C"/>
                </a:solidFill>
                <a:latin typeface="Bookman Old Style" pitchFamily="18" charset="0"/>
              </a:rPr>
              <a:t>            g</a:t>
            </a:r>
            <a:r>
              <a:rPr lang="en-US" baseline="30000" dirty="0">
                <a:solidFill>
                  <a:srgbClr val="C30F9C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5553213" y="3879250"/>
            <a:ext cx="1142100" cy="0"/>
          </a:xfrm>
          <a:prstGeom prst="line">
            <a:avLst/>
          </a:prstGeom>
          <a:ln>
            <a:solidFill>
              <a:srgbClr val="C30F9C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08399" y="1889800"/>
            <a:ext cx="33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864543" y="2394072"/>
            <a:ext cx="33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 </a:t>
            </a:r>
          </a:p>
        </p:txBody>
      </p:sp>
      <p:pic>
        <p:nvPicPr>
          <p:cNvPr id="20482" name="Picture 2" descr="C:\Users\ink-school\Desktop\akash\imeges\1281666-439189-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718" y="850801"/>
            <a:ext cx="1397062" cy="174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7840" y="21463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Let us find the relationship between. SI and CGS unit of gravitation constant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920" y="78359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ookman Old Style" pitchFamily="18" charset="0"/>
              </a:rPr>
              <a:t>Experimentally</a:t>
            </a:r>
            <a:r>
              <a:rPr lang="en-US" dirty="0">
                <a:latin typeface="Bookman Old Style" pitchFamily="18" charset="0"/>
              </a:rPr>
              <a:t> it is observed that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8165" y="1123950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ookman Old Style" pitchFamily="18" charset="0"/>
              </a:rPr>
              <a:t>Value of G=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303673" y="4171672"/>
            <a:ext cx="5840327" cy="686078"/>
            <a:chOff x="1978736" y="4160004"/>
            <a:chExt cx="5840327" cy="686078"/>
          </a:xfrm>
        </p:grpSpPr>
        <p:sp>
          <p:nvSpPr>
            <p:cNvPr id="16" name="Rectangle 15"/>
            <p:cNvSpPr/>
            <p:nvPr/>
          </p:nvSpPr>
          <p:spPr>
            <a:xfrm>
              <a:off x="1978736" y="4191190"/>
              <a:ext cx="5270029" cy="62370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8897" y="4324350"/>
              <a:ext cx="5830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man Old Style" pitchFamily="18" charset="0"/>
                </a:rPr>
                <a:t>6.67 x 10</a:t>
              </a:r>
              <a:r>
                <a:rPr lang="en-US" baseline="30000" dirty="0">
                  <a:latin typeface="Bookman Old Style" pitchFamily="18" charset="0"/>
                </a:rPr>
                <a:t>-11</a:t>
              </a:r>
              <a:r>
                <a:rPr lang="en-US" dirty="0">
                  <a:latin typeface="Bookman Old Style" pitchFamily="18" charset="0"/>
                </a:rPr>
                <a:t>          = 6.67 x 10</a:t>
              </a:r>
              <a:r>
                <a:rPr lang="en-US" baseline="30000" dirty="0">
                  <a:latin typeface="Bookman Old Style" pitchFamily="18" charset="0"/>
                </a:rPr>
                <a:t>-8</a:t>
              </a:r>
              <a:r>
                <a:rPr lang="en-US" dirty="0">
                  <a:latin typeface="Bookman Old Style" pitchFamily="18" charset="0"/>
                </a:rPr>
                <a:t>      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581762" y="4507230"/>
              <a:ext cx="56395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575016" y="4160004"/>
              <a:ext cx="84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man Old Style" pitchFamily="18" charset="0"/>
                </a:rPr>
                <a:t>Nm</a:t>
              </a:r>
              <a:r>
                <a:rPr lang="en-US" baseline="30000" dirty="0"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79567" y="4476750"/>
              <a:ext cx="652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man Old Style" pitchFamily="18" charset="0"/>
                </a:rPr>
                <a:t>kg</a:t>
              </a:r>
              <a:r>
                <a:rPr lang="en-US" baseline="30000" dirty="0">
                  <a:latin typeface="Bookman Old Style" pitchFamily="18" charset="0"/>
                </a:rPr>
                <a:t>2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5804909" y="4507230"/>
              <a:ext cx="115642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739064" y="4173425"/>
              <a:ext cx="1442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man Old Style" pitchFamily="18" charset="0"/>
                </a:rPr>
                <a:t>Dyne cm</a:t>
              </a:r>
              <a:r>
                <a:rPr lang="en-US" baseline="30000" dirty="0"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60089" y="4476750"/>
              <a:ext cx="587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ookman Old Style" pitchFamily="18" charset="0"/>
                </a:rPr>
                <a:t>g</a:t>
              </a:r>
              <a:r>
                <a:rPr lang="en-US" baseline="30000" dirty="0"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875129" y="3802618"/>
            <a:ext cx="93487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Hence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4269740" y="335133"/>
            <a:ext cx="3311606" cy="938292"/>
          </a:xfrm>
          <a:prstGeom prst="cloudCallout">
            <a:avLst>
              <a:gd name="adj1" fmla="val -73150"/>
              <a:gd name="adj2" fmla="val 4198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51944" y="594558"/>
            <a:ext cx="258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1Newton = 10</a:t>
            </a:r>
            <a:r>
              <a:rPr lang="en-US" b="1" baseline="30000" dirty="0">
                <a:latin typeface="Bookman Old Style" pitchFamily="18" charset="0"/>
              </a:rPr>
              <a:t>5</a:t>
            </a:r>
            <a:r>
              <a:rPr lang="en-US" b="1" dirty="0">
                <a:latin typeface="Bookman Old Style" pitchFamily="18" charset="0"/>
              </a:rPr>
              <a:t>dyne</a:t>
            </a:r>
          </a:p>
        </p:txBody>
      </p:sp>
      <p:sp>
        <p:nvSpPr>
          <p:cNvPr id="64" name="Cloud Callout 63"/>
          <p:cNvSpPr/>
          <p:nvPr/>
        </p:nvSpPr>
        <p:spPr>
          <a:xfrm>
            <a:off x="4625226" y="414258"/>
            <a:ext cx="3311606" cy="938292"/>
          </a:xfrm>
          <a:prstGeom prst="cloudCallout">
            <a:avLst>
              <a:gd name="adj1" fmla="val -73150"/>
              <a:gd name="adj2" fmla="val 4198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110612" y="477619"/>
            <a:ext cx="258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   1m = 10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cm</a:t>
            </a:r>
          </a:p>
          <a:p>
            <a:r>
              <a:rPr lang="en-US" b="1" dirty="0">
                <a:latin typeface="Bookman Old Style" pitchFamily="18" charset="0"/>
                <a:sym typeface="Symbol"/>
              </a:rPr>
              <a:t>1m</a:t>
            </a:r>
            <a:r>
              <a:rPr lang="en-US" b="1" baseline="30000" dirty="0">
                <a:latin typeface="Bookman Old Style" pitchFamily="18" charset="0"/>
                <a:sym typeface="Symbol"/>
              </a:rPr>
              <a:t>2</a:t>
            </a:r>
            <a:r>
              <a:rPr lang="en-US" b="1" dirty="0">
                <a:latin typeface="Bookman Old Style" pitchFamily="18" charset="0"/>
                <a:sym typeface="Symbol"/>
              </a:rPr>
              <a:t> = 10</a:t>
            </a:r>
            <a:r>
              <a:rPr lang="en-US" b="1" baseline="30000" dirty="0">
                <a:latin typeface="Bookman Old Style" pitchFamily="18" charset="0"/>
                <a:sym typeface="Symbol"/>
              </a:rPr>
              <a:t>4</a:t>
            </a:r>
            <a:r>
              <a:rPr lang="en-US" b="1" dirty="0">
                <a:latin typeface="Bookman Old Style" pitchFamily="18" charset="0"/>
                <a:sym typeface="Symbol"/>
              </a:rPr>
              <a:t>cm</a:t>
            </a:r>
            <a:r>
              <a:rPr lang="en-US" b="1" baseline="30000" dirty="0">
                <a:latin typeface="Bookman Old Style" pitchFamily="18" charset="0"/>
                <a:sym typeface="Symbol"/>
              </a:rPr>
              <a:t>2</a:t>
            </a:r>
            <a:endParaRPr lang="en-US" b="1" baseline="30000" dirty="0">
              <a:latin typeface="Bookman Old Style" pitchFamily="18" charset="0"/>
            </a:endParaRPr>
          </a:p>
        </p:txBody>
      </p:sp>
      <p:sp>
        <p:nvSpPr>
          <p:cNvPr id="66" name="Cloud Callout 65"/>
          <p:cNvSpPr/>
          <p:nvPr/>
        </p:nvSpPr>
        <p:spPr>
          <a:xfrm>
            <a:off x="4386680" y="649903"/>
            <a:ext cx="3311606" cy="938292"/>
          </a:xfrm>
          <a:prstGeom prst="cloudCallout">
            <a:avLst>
              <a:gd name="adj1" fmla="val -73150"/>
              <a:gd name="adj2" fmla="val 4198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872066" y="778239"/>
            <a:ext cx="222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   1kg = 10</a:t>
            </a:r>
            <a:r>
              <a:rPr lang="en-US" b="1" baseline="30000" dirty="0">
                <a:latin typeface="Bookman Old Style" pitchFamily="18" charset="0"/>
              </a:rPr>
              <a:t>3</a:t>
            </a:r>
            <a:r>
              <a:rPr lang="en-US" b="1" dirty="0">
                <a:latin typeface="Bookman Old Style" pitchFamily="18" charset="0"/>
              </a:rPr>
              <a:t>g</a:t>
            </a:r>
          </a:p>
          <a:p>
            <a:r>
              <a:rPr lang="en-US" b="1" dirty="0">
                <a:latin typeface="Bookman Old Style" pitchFamily="18" charset="0"/>
                <a:sym typeface="Symbol"/>
              </a:rPr>
              <a:t>1kg</a:t>
            </a:r>
            <a:r>
              <a:rPr lang="en-US" b="1" baseline="30000" dirty="0">
                <a:latin typeface="Bookman Old Style" pitchFamily="18" charset="0"/>
                <a:sym typeface="Symbol"/>
              </a:rPr>
              <a:t>2</a:t>
            </a:r>
            <a:r>
              <a:rPr lang="en-US" b="1" dirty="0">
                <a:latin typeface="Bookman Old Style" pitchFamily="18" charset="0"/>
                <a:sym typeface="Symbol"/>
              </a:rPr>
              <a:t> = 10</a:t>
            </a:r>
            <a:r>
              <a:rPr lang="en-US" b="1" baseline="30000" dirty="0">
                <a:latin typeface="Bookman Old Style" pitchFamily="18" charset="0"/>
                <a:sym typeface="Symbol"/>
              </a:rPr>
              <a:t>6</a:t>
            </a:r>
            <a:r>
              <a:rPr lang="en-US" b="1" dirty="0">
                <a:latin typeface="Bookman Old Style" pitchFamily="18" charset="0"/>
                <a:sym typeface="Symbol"/>
              </a:rPr>
              <a:t>g</a:t>
            </a:r>
            <a:r>
              <a:rPr lang="en-US" b="1" baseline="30000" dirty="0">
                <a:latin typeface="Bookman Old Style" pitchFamily="18" charset="0"/>
                <a:sym typeface="Symbol"/>
              </a:rPr>
              <a:t>2</a:t>
            </a:r>
            <a:endParaRPr lang="en-US" b="1" baseline="30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00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3382E-6 L 0.45243 0.1234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22" y="617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802 L 0.28334 0.1296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58" y="6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7288E-6 L 0.51076 0.1197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38" y="5986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00309 L 0.34305 0.1314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479 L 0.46667 0.1233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33" y="5425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52869E-6 L 0.24896 0.12276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61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8" grpId="0"/>
      <p:bldP spid="30" grpId="0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33" grpId="0"/>
      <p:bldP spid="42" grpId="0"/>
      <p:bldP spid="44" grpId="0"/>
      <p:bldP spid="46" grpId="0"/>
      <p:bldP spid="48" grpId="0"/>
      <p:bldP spid="50" grpId="0"/>
      <p:bldP spid="52" grpId="0"/>
      <p:bldP spid="53" grpId="0"/>
      <p:bldP spid="5" grpId="0"/>
      <p:bldP spid="54" grpId="0"/>
      <p:bldP spid="56" grpId="0"/>
      <p:bldP spid="63" grpId="0" animBg="1"/>
      <p:bldP spid="21" grpId="0" animBg="1"/>
      <p:bldP spid="21" grpId="1" animBg="1"/>
      <p:bldP spid="22" grpId="0"/>
      <p:bldP spid="22" grpId="1"/>
      <p:bldP spid="64" grpId="0" animBg="1"/>
      <p:bldP spid="64" grpId="1" animBg="1"/>
      <p:bldP spid="65" grpId="0"/>
      <p:bldP spid="65" grpId="1"/>
      <p:bldP spid="66" grpId="0" animBg="1"/>
      <p:bldP spid="66" grpId="1" animBg="1"/>
      <p:bldP spid="67" grpId="0"/>
      <p:bldP spid="6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725612" y="1903533"/>
            <a:ext cx="3352800" cy="571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25614" y="3072639"/>
            <a:ext cx="389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(      acceleration due to gravity )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0589" y="3811506"/>
            <a:ext cx="1371600" cy="55721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1" y="300403"/>
            <a:ext cx="3825086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30B49"/>
                </a:solidFill>
                <a:latin typeface="Bookman Old Style" pitchFamily="18" charset="0"/>
              </a:rPr>
              <a:t>Acceleration due to gravity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0" y="310661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ookman Old Style" pitchFamily="18" charset="0"/>
              </a:rPr>
              <a:t>Acceleration =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443" y="1241125"/>
            <a:ext cx="476444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2000" b="1" cap="all" dirty="0">
                <a:ln/>
                <a:solidFill>
                  <a:sysClr val="windowText" lastClr="000000"/>
                </a:solidFill>
                <a:effectLst/>
                <a:latin typeface="Bookman Old Style" pitchFamily="18" charset="0"/>
              </a:rPr>
              <a:t>Newton’s Law of Gravitation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074526"/>
              </p:ext>
            </p:extLst>
          </p:nvPr>
        </p:nvGraphicFramePr>
        <p:xfrm>
          <a:off x="2806584" y="1924967"/>
          <a:ext cx="27209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381000" progId="Equation.DSMT4">
                  <p:embed/>
                </p:oleObj>
              </mc:Choice>
              <mc:Fallback>
                <p:oleObj name="Equation" r:id="rId2" imgW="15113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584" y="1924967"/>
                        <a:ext cx="27209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5815" y="2677257"/>
            <a:ext cx="435728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Bookman Old Style" pitchFamily="18" charset="0"/>
              </a:rPr>
              <a:t>According to Newton’s second law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814" y="304873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F = m    ………… (2)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815" y="3372582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mg =</a:t>
            </a: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007692"/>
              </p:ext>
            </p:extLst>
          </p:nvPr>
        </p:nvGraphicFramePr>
        <p:xfrm>
          <a:off x="1201614" y="3293401"/>
          <a:ext cx="931986" cy="582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2391" imgH="380835" progId="Equation.DSMT4">
                  <p:embed/>
                </p:oleObj>
              </mc:Choice>
              <mc:Fallback>
                <p:oleObj name="Equation" r:id="rId4" imgW="482391" imgH="3808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614" y="3293401"/>
                        <a:ext cx="931986" cy="582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725615" y="3382881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Bookman Old Style" pitchFamily="18" charset="0"/>
              </a:rPr>
              <a:t>From (1) and (2)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1725489" y="3392406"/>
            <a:ext cx="171450" cy="152400"/>
          </a:xfrm>
          <a:prstGeom prst="line">
            <a:avLst/>
          </a:prstGeom>
          <a:ln>
            <a:solidFill>
              <a:srgbClr val="C30F9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7549" y="3519894"/>
            <a:ext cx="171450" cy="152400"/>
          </a:xfrm>
          <a:prstGeom prst="line">
            <a:avLst/>
          </a:prstGeom>
          <a:ln>
            <a:solidFill>
              <a:srgbClr val="C30F9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8215" y="390836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g =</a:t>
            </a:r>
          </a:p>
        </p:txBody>
      </p:sp>
      <p:graphicFrame>
        <p:nvGraphicFramePr>
          <p:cNvPr id="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558538"/>
              </p:ext>
            </p:extLst>
          </p:nvPr>
        </p:nvGraphicFramePr>
        <p:xfrm>
          <a:off x="1277815" y="3840081"/>
          <a:ext cx="663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68300" imgH="381000" progId="Equation.DSMT4">
                  <p:embed/>
                </p:oleObj>
              </mc:Choice>
              <mc:Fallback>
                <p:oleObj name="Equation" r:id="rId6" imgW="3683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815" y="3840081"/>
                        <a:ext cx="6635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6264031" y="302601"/>
            <a:ext cx="558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>
                <a:solidFill>
                  <a:srgbClr val="002060"/>
                </a:solidFill>
                <a:latin typeface="Bookman Old Style" pitchFamily="18" charset="0"/>
              </a:rPr>
              <a:t>(g)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39703" y="305069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44464" y="304397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g</a:t>
            </a:r>
          </a:p>
        </p:txBody>
      </p:sp>
      <p:pic>
        <p:nvPicPr>
          <p:cNvPr id="5127" name="Picture 7" descr="D:\vedika\vedika work\vedika_PPT\science\Cartoon_Little_Boy_Throwing_a_Frisbee_Royalty_Free_Clipart_Picture_090224-096757-656042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25"/>
          <a:stretch>
            <a:fillRect/>
          </a:stretch>
        </p:blipFill>
        <p:spPr bwMode="auto">
          <a:xfrm>
            <a:off x="1031629" y="313590"/>
            <a:ext cx="450057" cy="457200"/>
          </a:xfrm>
          <a:prstGeom prst="rect">
            <a:avLst/>
          </a:prstGeom>
          <a:noFill/>
        </p:spPr>
      </p:pic>
      <p:pic>
        <p:nvPicPr>
          <p:cNvPr id="5128" name="Picture 8" descr="D:\vedika\vedika work\vedika_PPT\science\images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4429" y="656491"/>
            <a:ext cx="1355139" cy="1657350"/>
          </a:xfrm>
          <a:prstGeom prst="rect">
            <a:avLst/>
          </a:prstGeom>
          <a:noFill/>
        </p:spPr>
      </p:pic>
      <p:sp>
        <p:nvSpPr>
          <p:cNvPr id="25" name="Oval 24"/>
          <p:cNvSpPr/>
          <p:nvPr/>
        </p:nvSpPr>
        <p:spPr>
          <a:xfrm>
            <a:off x="1412628" y="599341"/>
            <a:ext cx="152400" cy="1143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pic>
        <p:nvPicPr>
          <p:cNvPr id="5129" name="Picture 9" descr="D:\vedika\vedika work\vedika_PPT\science\earth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872" t="10459" r="41596" b="9196"/>
          <a:stretch>
            <a:fillRect/>
          </a:stretch>
        </p:blipFill>
        <p:spPr bwMode="auto">
          <a:xfrm>
            <a:off x="6527831" y="3245518"/>
            <a:ext cx="1549369" cy="1361839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8106510" y="355062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latin typeface="Bookman Old Style" pitchFamily="18" charset="0"/>
              </a:rPr>
              <a:t>M</a:t>
            </a:r>
          </a:p>
        </p:txBody>
      </p:sp>
      <p:pic>
        <p:nvPicPr>
          <p:cNvPr id="5131" name="Picture 11" descr="D:\vedika\vedika work\vedika_PPT\science\images (4)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8675" y="2132136"/>
            <a:ext cx="538616" cy="904875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7684475" y="24178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latin typeface="Bookman Old Style" pitchFamily="18" charset="0"/>
              </a:rPr>
              <a:t>m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7267983" y="2917581"/>
            <a:ext cx="10096" cy="90011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64663" y="336855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Bookman Old Style" pitchFamily="18" charset="0"/>
              </a:rPr>
              <a:t>R</a:t>
            </a: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109058"/>
              </p:ext>
            </p:extLst>
          </p:nvPr>
        </p:nvGraphicFramePr>
        <p:xfrm>
          <a:off x="2932445" y="3121623"/>
          <a:ext cx="284163" cy="191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6780" imgH="114102" progId="Equation.DSMT4">
                  <p:embed/>
                </p:oleObj>
              </mc:Choice>
              <mc:Fallback>
                <p:oleObj name="Equation" r:id="rId12" imgW="126780" imgH="11410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445" y="3121623"/>
                        <a:ext cx="284163" cy="1916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968188"/>
              </p:ext>
            </p:extLst>
          </p:nvPr>
        </p:nvGraphicFramePr>
        <p:xfrm>
          <a:off x="2801813" y="1925304"/>
          <a:ext cx="30638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01800" imgH="381000" progId="Equation.DSMT4">
                  <p:embed/>
                </p:oleObj>
              </mc:Choice>
              <mc:Fallback>
                <p:oleObj name="Equation" r:id="rId14" imgW="17018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813" y="1925304"/>
                        <a:ext cx="3063875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4164297" y="656314"/>
            <a:ext cx="2273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 change in velocity</a:t>
            </a:r>
          </a:p>
          <a:p>
            <a:r>
              <a:rPr lang="en-US" dirty="0">
                <a:latin typeface="Bookman Old Style" pitchFamily="18" charset="0"/>
              </a:rPr>
              <a:t>           time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305142" y="981949"/>
            <a:ext cx="2064781" cy="847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3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5833 0.3333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0" y="1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-0.01892 0.0953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" y="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/>
      <p:bldP spid="23" grpId="0" animBg="1"/>
      <p:bldP spid="4" grpId="0" animBg="1"/>
      <p:bldP spid="5" grpId="0"/>
      <p:bldP spid="5" grpId="1"/>
      <p:bldP spid="5" grpId="2"/>
      <p:bldP spid="7" grpId="0" animBg="1"/>
      <p:bldP spid="9" grpId="0" animBg="1"/>
      <p:bldP spid="10" grpId="0"/>
      <p:bldP spid="11" grpId="0"/>
      <p:bldP spid="13" grpId="0"/>
      <p:bldP spid="21" grpId="0"/>
      <p:bldP spid="17" grpId="0"/>
      <p:bldP spid="18" grpId="0"/>
      <p:bldP spid="18" grpId="1"/>
      <p:bldP spid="24" grpId="0"/>
      <p:bldP spid="25" grpId="0" animBg="1"/>
      <p:bldP spid="25" grpId="1" animBg="1"/>
      <p:bldP spid="25" grpId="2" animBg="1"/>
      <p:bldP spid="26" grpId="0"/>
      <p:bldP spid="27" grpId="0"/>
      <p:bldP spid="32" grpId="0"/>
      <p:bldP spid="33" grpId="0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465587" y="713642"/>
            <a:ext cx="1435115" cy="1046951"/>
            <a:chOff x="5181600" y="630729"/>
            <a:chExt cx="1578626" cy="1535528"/>
          </a:xfrm>
        </p:grpSpPr>
        <p:pic>
          <p:nvPicPr>
            <p:cNvPr id="25610" name="Picture 10" descr="D:\vedika\vedika work\vedika_PPT\science\Pull of the earth\Images\earth_Real_color_Earth_surface_1__Shadmith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9524" r="19117"/>
            <a:stretch>
              <a:fillRect/>
            </a:stretch>
          </p:blipFill>
          <p:spPr bwMode="auto">
            <a:xfrm>
              <a:off x="5214062" y="630729"/>
              <a:ext cx="1546164" cy="1535528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181600" y="1905000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12531" y="298423"/>
            <a:ext cx="5791200" cy="369332"/>
          </a:xfrm>
          <a:prstGeom prst="rect">
            <a:avLst/>
          </a:prstGeom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  <a:sp3d/>
          </a:bodyPr>
          <a:lstStyle/>
          <a:p>
            <a:r>
              <a:rPr lang="en-US" b="1" cap="all" dirty="0">
                <a:ln w="9000" cmpd="sng">
                  <a:solidFill>
                    <a:schemeClr val="bg1"/>
                  </a:solidFill>
                  <a:prstDash val="solid"/>
                </a:ln>
                <a:effectLst/>
                <a:latin typeface="Bookman Old Style" pitchFamily="18" charset="0"/>
              </a:rPr>
              <a:t>VALUE OF (</a:t>
            </a:r>
            <a:r>
              <a:rPr lang="en-US" dirty="0">
                <a:latin typeface="Bookman Old Style" pitchFamily="18" charset="0"/>
              </a:rPr>
              <a:t>g</a:t>
            </a:r>
            <a:r>
              <a:rPr lang="en-US" b="1" cap="all" dirty="0">
                <a:ln w="9000" cmpd="sng">
                  <a:solidFill>
                    <a:schemeClr val="bg1"/>
                  </a:solidFill>
                  <a:prstDash val="solid"/>
                </a:ln>
                <a:effectLst/>
                <a:latin typeface="Bookman Old Style" pitchFamily="18" charset="0"/>
              </a:rPr>
              <a:t>) ON THE SURFACE OF EARTH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94032" y="761539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R = 6.4 x 10</a:t>
            </a:r>
            <a:r>
              <a:rPr lang="en-US" b="1" baseline="30000" dirty="0">
                <a:solidFill>
                  <a:srgbClr val="0000FF"/>
                </a:solidFill>
                <a:latin typeface="Bookman Old Style" pitchFamily="18" charset="0"/>
              </a:rPr>
              <a:t>6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 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94031" y="127588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Bookman Old Style" pitchFamily="18" charset="0"/>
              </a:rPr>
              <a:t>M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 = 6</a:t>
            </a:r>
            <a:r>
              <a:rPr lang="ro-RO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x 10</a:t>
            </a:r>
            <a:r>
              <a:rPr lang="en-US" b="1" baseline="30000" dirty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r>
              <a:rPr lang="ro-RO" b="1" baseline="30000" dirty="0">
                <a:solidFill>
                  <a:srgbClr val="0000FF"/>
                </a:solidFill>
                <a:latin typeface="Bookman Old Style" pitchFamily="18" charset="0"/>
              </a:rPr>
              <a:t>4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o-RO" b="1" dirty="0">
                <a:solidFill>
                  <a:srgbClr val="0000FF"/>
                </a:solidFill>
                <a:latin typeface="Bookman Old Style" pitchFamily="18" charset="0"/>
              </a:rPr>
              <a:t> kg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800600" y="3714750"/>
            <a:ext cx="1744388" cy="426482"/>
            <a:chOff x="0" y="6019800"/>
            <a:chExt cx="1744388" cy="568643"/>
          </a:xfrm>
        </p:grpSpPr>
        <p:sp>
          <p:nvSpPr>
            <p:cNvPr id="25" name="Rounded Rectangle 24"/>
            <p:cNvSpPr/>
            <p:nvPr/>
          </p:nvSpPr>
          <p:spPr>
            <a:xfrm>
              <a:off x="0" y="6019800"/>
              <a:ext cx="1676400" cy="5334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6096000"/>
              <a:ext cx="174438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b="1" dirty="0">
                  <a:solidFill>
                    <a:schemeClr val="bg1"/>
                  </a:solidFill>
                  <a:latin typeface="Bookman Old Style" pitchFamily="18" charset="0"/>
                </a:rPr>
                <a:t>g 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= </a:t>
              </a:r>
              <a:r>
                <a:rPr lang="ro-RO" b="1" dirty="0">
                  <a:solidFill>
                    <a:schemeClr val="bg1"/>
                  </a:solidFill>
                  <a:latin typeface="Bookman Old Style" pitchFamily="18" charset="0"/>
                </a:rPr>
                <a:t>9.8 m/s </a:t>
              </a:r>
              <a:r>
                <a:rPr lang="ro-RO" b="1" baseline="30000" dirty="0">
                  <a:solidFill>
                    <a:schemeClr val="bg1"/>
                  </a:solidFill>
                  <a:latin typeface="Bookman Old Style" pitchFamily="18" charset="0"/>
                </a:rPr>
                <a:t>2</a:t>
              </a:r>
              <a:endParaRPr lang="en-US" b="1" baseline="300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88131" y="778551"/>
            <a:ext cx="465802" cy="589955"/>
            <a:chOff x="5918200" y="623094"/>
            <a:chExt cx="465802" cy="786606"/>
          </a:xfrm>
        </p:grpSpPr>
        <p:sp>
          <p:nvSpPr>
            <p:cNvPr id="13" name="Oval 12"/>
            <p:cNvSpPr/>
            <p:nvPr/>
          </p:nvSpPr>
          <p:spPr>
            <a:xfrm>
              <a:off x="5918200" y="1308100"/>
              <a:ext cx="101600" cy="10160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cxnSp>
          <p:nvCxnSpPr>
            <p:cNvPr id="15" name="Straight Connector 14"/>
            <p:cNvCxnSpPr>
              <a:stCxn id="13" idx="0"/>
            </p:cNvCxnSpPr>
            <p:nvPr/>
          </p:nvCxnSpPr>
          <p:spPr>
            <a:xfrm rot="5400000" flipH="1" flipV="1">
              <a:off x="5626100" y="965200"/>
              <a:ext cx="685800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6019800" y="838200"/>
              <a:ext cx="364202" cy="49244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ln>
                    <a:solidFill>
                      <a:sysClr val="windowText" lastClr="000000"/>
                    </a:solidFill>
                  </a:ln>
                  <a:solidFill>
                    <a:srgbClr val="0000FF"/>
                  </a:solidFill>
                  <a:latin typeface="Bookman Old Style" pitchFamily="18" charset="0"/>
                </a:rPr>
                <a:t>R</a:t>
              </a:r>
            </a:p>
          </p:txBody>
        </p:sp>
      </p:grpSp>
      <p:cxnSp>
        <p:nvCxnSpPr>
          <p:cNvPr id="33" name="Straight Connector 32"/>
          <p:cNvCxnSpPr/>
          <p:nvPr/>
        </p:nvCxnSpPr>
        <p:spPr>
          <a:xfrm rot="5400000">
            <a:off x="3237945" y="3363244"/>
            <a:ext cx="2895542" cy="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570" y="1910014"/>
            <a:ext cx="66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g =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4296" y="1797718"/>
            <a:ext cx="664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GM</a:t>
            </a:r>
          </a:p>
          <a:p>
            <a:r>
              <a:rPr lang="en-US" dirty="0">
                <a:latin typeface="Bookman Old Style" pitchFamily="18" charset="0"/>
              </a:rPr>
              <a:t>R</a:t>
            </a:r>
            <a:r>
              <a:rPr lang="en-US" baseline="30000" dirty="0">
                <a:latin typeface="Bookman Old Style" pitchFamily="18" charset="0"/>
              </a:rPr>
              <a:t>2</a:t>
            </a:r>
            <a:r>
              <a:rPr lang="en-US" dirty="0">
                <a:latin typeface="Bookman Old Style" pitchFamily="18" charset="0"/>
              </a:rPr>
              <a:t>  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14400" y="2118566"/>
            <a:ext cx="51888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1736" y="2507218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4958" y="2382619"/>
            <a:ext cx="3109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6.67 x 10</a:t>
            </a:r>
            <a:r>
              <a:rPr lang="en-US" baseline="30000" dirty="0">
                <a:latin typeface="Bookman Old Style" pitchFamily="18" charset="0"/>
              </a:rPr>
              <a:t>-11</a:t>
            </a:r>
            <a:r>
              <a:rPr lang="en-US" dirty="0">
                <a:latin typeface="Bookman Old Style" pitchFamily="18" charset="0"/>
              </a:rPr>
              <a:t> x 6 x 10</a:t>
            </a:r>
            <a:r>
              <a:rPr lang="en-US" baseline="30000" dirty="0">
                <a:latin typeface="Bookman Old Style" pitchFamily="18" charset="0"/>
              </a:rPr>
              <a:t>24</a:t>
            </a:r>
            <a:r>
              <a:rPr lang="en-US" dirty="0">
                <a:latin typeface="Bookman Old Style" pitchFamily="18" charset="0"/>
              </a:rPr>
              <a:t> </a:t>
            </a:r>
          </a:p>
          <a:p>
            <a:r>
              <a:rPr lang="en-US" dirty="0">
                <a:latin typeface="Bookman Old Style" pitchFamily="18" charset="0"/>
              </a:rPr>
              <a:t>        (6.4 x 10</a:t>
            </a:r>
            <a:r>
              <a:rPr lang="en-US" baseline="30000" dirty="0">
                <a:latin typeface="Bookman Old Style" pitchFamily="18" charset="0"/>
              </a:rPr>
              <a:t>6</a:t>
            </a:r>
            <a:r>
              <a:rPr lang="en-US" dirty="0">
                <a:latin typeface="Bookman Old Style" pitchFamily="18" charset="0"/>
              </a:rPr>
              <a:t>)</a:t>
            </a:r>
            <a:r>
              <a:rPr lang="en-US" baseline="30000" dirty="0">
                <a:latin typeface="Bookman Old Style" pitchFamily="18" charset="0"/>
              </a:rPr>
              <a:t>2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961280" y="2679581"/>
            <a:ext cx="2748221" cy="847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1736" y="3133501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6934" y="3008902"/>
            <a:ext cx="3109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6.67 x 10</a:t>
            </a:r>
            <a:r>
              <a:rPr lang="en-US" baseline="30000" dirty="0">
                <a:latin typeface="Bookman Old Style" pitchFamily="18" charset="0"/>
              </a:rPr>
              <a:t>-11</a:t>
            </a:r>
            <a:r>
              <a:rPr lang="en-US" dirty="0">
                <a:latin typeface="Bookman Old Style" pitchFamily="18" charset="0"/>
              </a:rPr>
              <a:t> x 6 x 10</a:t>
            </a:r>
            <a:r>
              <a:rPr lang="en-US" baseline="30000" dirty="0">
                <a:latin typeface="Bookman Old Style" pitchFamily="18" charset="0"/>
              </a:rPr>
              <a:t>24</a:t>
            </a:r>
            <a:r>
              <a:rPr lang="en-US" dirty="0">
                <a:latin typeface="Bookman Old Style" pitchFamily="18" charset="0"/>
              </a:rPr>
              <a:t> </a:t>
            </a:r>
          </a:p>
          <a:p>
            <a:r>
              <a:rPr lang="en-US" dirty="0">
                <a:latin typeface="Bookman Old Style" pitchFamily="18" charset="0"/>
              </a:rPr>
              <a:t>       40.96 x 10</a:t>
            </a:r>
            <a:r>
              <a:rPr lang="en-US" baseline="30000" dirty="0">
                <a:latin typeface="Bookman Old Style" pitchFamily="18" charset="0"/>
              </a:rPr>
              <a:t>12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41224" y="3305864"/>
            <a:ext cx="2748221" cy="847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61736" y="3759141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0997" y="3634542"/>
            <a:ext cx="368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6.67 x 10</a:t>
            </a:r>
            <a:r>
              <a:rPr lang="en-US" baseline="30000" dirty="0">
                <a:latin typeface="Bookman Old Style" pitchFamily="18" charset="0"/>
              </a:rPr>
              <a:t>-11</a:t>
            </a:r>
            <a:r>
              <a:rPr lang="en-US" dirty="0">
                <a:latin typeface="Bookman Old Style" pitchFamily="18" charset="0"/>
              </a:rPr>
              <a:t> x 6 x 10</a:t>
            </a:r>
            <a:r>
              <a:rPr lang="en-US" baseline="30000" dirty="0">
                <a:latin typeface="Bookman Old Style" pitchFamily="18" charset="0"/>
              </a:rPr>
              <a:t>24</a:t>
            </a:r>
            <a:r>
              <a:rPr lang="en-US" dirty="0">
                <a:latin typeface="Bookman Old Style" pitchFamily="18" charset="0"/>
              </a:rPr>
              <a:t> x 10</a:t>
            </a:r>
            <a:r>
              <a:rPr lang="en-US" baseline="30000" dirty="0">
                <a:latin typeface="Bookman Old Style" pitchFamily="18" charset="0"/>
              </a:rPr>
              <a:t>-12</a:t>
            </a:r>
            <a:r>
              <a:rPr lang="en-US" dirty="0">
                <a:latin typeface="Bookman Old Style" pitchFamily="18" charset="0"/>
              </a:rPr>
              <a:t> </a:t>
            </a:r>
          </a:p>
          <a:p>
            <a:r>
              <a:rPr lang="en-US" dirty="0">
                <a:latin typeface="Bookman Old Style" pitchFamily="18" charset="0"/>
              </a:rPr>
              <a:t>              40.96 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977320" y="3939978"/>
            <a:ext cx="3390140" cy="638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1736" y="4376130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80998" y="4239499"/>
            <a:ext cx="3109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6.67 x 10</a:t>
            </a:r>
            <a:r>
              <a:rPr lang="en-US" baseline="30000" dirty="0">
                <a:latin typeface="Bookman Old Style" pitchFamily="18" charset="0"/>
              </a:rPr>
              <a:t>-11</a:t>
            </a:r>
            <a:r>
              <a:rPr lang="en-US" dirty="0">
                <a:latin typeface="Bookman Old Style" pitchFamily="18" charset="0"/>
              </a:rPr>
              <a:t> x 6 x 10</a:t>
            </a:r>
            <a:r>
              <a:rPr lang="en-US" baseline="30000" dirty="0">
                <a:latin typeface="Bookman Old Style" pitchFamily="18" charset="0"/>
              </a:rPr>
              <a:t>12</a:t>
            </a:r>
            <a:r>
              <a:rPr lang="en-US" dirty="0">
                <a:latin typeface="Bookman Old Style" pitchFamily="18" charset="0"/>
              </a:rPr>
              <a:t> </a:t>
            </a:r>
          </a:p>
          <a:p>
            <a:r>
              <a:rPr lang="en-US" dirty="0">
                <a:latin typeface="Bookman Old Style" pitchFamily="18" charset="0"/>
              </a:rPr>
              <a:t>              40.96 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977320" y="4536461"/>
            <a:ext cx="2748221" cy="847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908888" y="1970445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44190" y="1845846"/>
            <a:ext cx="171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6.67 x 6 x 10</a:t>
            </a:r>
          </a:p>
          <a:p>
            <a:r>
              <a:rPr lang="en-US" dirty="0">
                <a:latin typeface="Bookman Old Style" pitchFamily="18" charset="0"/>
              </a:rPr>
              <a:t>      40.96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189616" y="2142808"/>
            <a:ext cx="1706429" cy="847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908888" y="2568013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36174" y="2443414"/>
            <a:ext cx="90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400.2</a:t>
            </a:r>
          </a:p>
          <a:p>
            <a:r>
              <a:rPr lang="en-US" dirty="0">
                <a:latin typeface="Bookman Old Style" pitchFamily="18" charset="0"/>
              </a:rPr>
              <a:t>10.96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188809" y="2752408"/>
            <a:ext cx="723693" cy="847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08888" y="3164946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908888" y="3181350"/>
            <a:ext cx="42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=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99352" y="3028950"/>
            <a:ext cx="82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</a:rPr>
              <a:t>9.8</a:t>
            </a:r>
          </a:p>
          <a:p>
            <a:r>
              <a:rPr lang="en-US" dirty="0">
                <a:latin typeface="Bookman Old Style" pitchFamily="18" charset="0"/>
              </a:rPr>
              <a:t>  1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265643" y="3333750"/>
            <a:ext cx="449357" cy="847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18" grpId="0"/>
      <p:bldP spid="26" grpId="0"/>
      <p:bldP spid="28" grpId="0"/>
      <p:bldP spid="30" grpId="0"/>
      <p:bldP spid="32" grpId="0"/>
      <p:bldP spid="35" grpId="0"/>
      <p:bldP spid="36" grpId="0"/>
      <p:bldP spid="38" grpId="0"/>
      <p:bldP spid="39" grpId="0"/>
      <p:bldP spid="41" grpId="0"/>
      <p:bldP spid="42" grpId="0"/>
      <p:bldP spid="49" grpId="0"/>
      <p:bldP spid="50" grpId="0"/>
      <p:bldP spid="53" grpId="0"/>
      <p:bldP spid="54" grpId="0"/>
      <p:bldP spid="57" grpId="0"/>
      <p:bldP spid="60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7093" y="301393"/>
            <a:ext cx="6067688" cy="646331"/>
          </a:xfrm>
          <a:prstGeom prst="rect">
            <a:avLst/>
          </a:prstGeom>
          <a:gradFill>
            <a:gsLst>
              <a:gs pos="34000">
                <a:srgbClr val="66CCFF"/>
              </a:gs>
              <a:gs pos="100000">
                <a:schemeClr val="bg1"/>
              </a:gs>
            </a:gsLst>
            <a:lin ang="0" scaled="1"/>
          </a:gradFill>
          <a:ln>
            <a:solidFill>
              <a:srgbClr val="FF9933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ctr"/>
            <a:r>
              <a:rPr lang="en-US" sz="3600" b="1" spc="50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man Old Style" pitchFamily="18" charset="0"/>
              </a:rPr>
              <a:t>Module 04 - Gravitation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96004" y="1207353"/>
            <a:ext cx="8014595" cy="830997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Bookman Old Style" pitchFamily="18" charset="0"/>
              </a:rPr>
              <a:t>Difference between gravitational constant and acceleration due to gravity</a:t>
            </a:r>
            <a:endParaRPr lang="en-US" sz="2400" b="1" dirty="0">
              <a:effectLst/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055" y="2114550"/>
            <a:ext cx="6471643" cy="461665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Bookman Old Style" pitchFamily="18" charset="0"/>
              </a:rPr>
              <a:t>Difference between mass and weight</a:t>
            </a:r>
            <a:r>
              <a:rPr lang="en-US" sz="2400" b="1" dirty="0">
                <a:effectLst/>
                <a:latin typeface="Bookman Old Style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719685"/>
            <a:ext cx="8001000" cy="461665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latin typeface="Bookman Old Style" pitchFamily="18" charset="0"/>
              </a:rPr>
              <a:t>Free fall </a:t>
            </a:r>
          </a:p>
        </p:txBody>
      </p:sp>
    </p:spTree>
    <p:extLst>
      <p:ext uri="{BB962C8B-B14F-4D97-AF65-F5344CB8AC3E}">
        <p14:creationId xmlns:p14="http://schemas.microsoft.com/office/powerpoint/2010/main" val="1314060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2631" y="290050"/>
            <a:ext cx="6248400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cap="all" dirty="0">
                <a:ln w="90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Bookman Old Style" pitchFamily="18" charset="0"/>
              </a:rPr>
              <a:t>Distinguish between </a:t>
            </a:r>
            <a:r>
              <a:rPr lang="en-US" sz="2000" dirty="0">
                <a:latin typeface="Bookman Old Style" pitchFamily="18" charset="0"/>
              </a:rPr>
              <a:t> G</a:t>
            </a:r>
            <a:r>
              <a:rPr lang="en-US" sz="2000" b="1" cap="all" dirty="0">
                <a:ln w="90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Bookman Old Style" pitchFamily="18" charset="0"/>
              </a:rPr>
              <a:t> &amp; </a:t>
            </a:r>
            <a:r>
              <a:rPr lang="en-US" sz="2000" dirty="0">
                <a:latin typeface="Bookman Old Style" pitchFamily="18" charset="0"/>
              </a:rPr>
              <a:t> g</a:t>
            </a:r>
            <a:endParaRPr lang="en-US" sz="2000" b="1" cap="all" dirty="0">
              <a:ln w="9000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400" y="983218"/>
            <a:ext cx="3886200" cy="369332"/>
          </a:xfrm>
          <a:prstGeom prst="rect">
            <a:avLst/>
          </a:prstGeom>
          <a:solidFill>
            <a:srgbClr val="FE00B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Universal gravitation constant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17660" y="742950"/>
            <a:ext cx="3557771" cy="646331"/>
          </a:xfrm>
          <a:prstGeom prst="rect">
            <a:avLst/>
          </a:prstGeom>
          <a:solidFill>
            <a:srgbClr val="FE00B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Acceleration due to gravity of  the earth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10308" y="1428750"/>
            <a:ext cx="4483920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 It the force of attraction </a:t>
            </a:r>
          </a:p>
          <a:p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    between two unit masses placed </a:t>
            </a:r>
          </a:p>
          <a:p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    at unit distance apart from each </a:t>
            </a:r>
          </a:p>
          <a:p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    other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8523" y="1428750"/>
            <a:ext cx="367518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FF0000"/>
                </a:solidFill>
                <a:latin typeface="Bookman Old Style" pitchFamily="18" charset="0"/>
                <a:cs typeface="Times New Roman" pitchFamily="18" charset="0"/>
              </a:rPr>
              <a:t> It is the acceleration caused by earth’s   gravitational force on an  object </a:t>
            </a:r>
            <a:endParaRPr lang="en-US" b="1" dirty="0">
              <a:solidFill>
                <a:srgbClr val="002060"/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0308" y="2571750"/>
            <a:ext cx="4038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Its value is taken as </a:t>
            </a:r>
            <a:b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</a:b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   6.67 × 10</a:t>
            </a:r>
            <a:r>
              <a:rPr lang="en-US" b="1" baseline="30000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-11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Nm</a:t>
            </a:r>
            <a:r>
              <a:rPr lang="en-US" b="1" baseline="30000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/kg</a:t>
            </a:r>
            <a:r>
              <a:rPr lang="en-US" b="1" baseline="30000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2</a:t>
            </a:r>
            <a:endParaRPr lang="en-US" b="1" dirty="0">
              <a:solidFill>
                <a:srgbClr val="002060"/>
              </a:solidFill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3001" y="2611219"/>
            <a:ext cx="50291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Its value is taken as 9.8</a:t>
            </a:r>
          </a:p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  m/s</a:t>
            </a:r>
            <a:r>
              <a:rPr lang="en-US" b="1" baseline="30000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2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0308" y="3181350"/>
            <a:ext cx="4038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CC0066"/>
                </a:solidFill>
                <a:latin typeface="Bookman Old Style" pitchFamily="18" charset="0"/>
                <a:cs typeface="Times New Roman" pitchFamily="18" charset="0"/>
              </a:rPr>
              <a:t> It  is constant.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88523" y="3193018"/>
            <a:ext cx="3962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CC0066"/>
                </a:solidFill>
                <a:latin typeface="Bookman Old Style" pitchFamily="18" charset="0"/>
                <a:cs typeface="Times New Roman" pitchFamily="18" charset="0"/>
              </a:rPr>
              <a:t>It is variable.</a:t>
            </a:r>
          </a:p>
        </p:txBody>
      </p:sp>
    </p:spTree>
    <p:extLst>
      <p:ext uri="{BB962C8B-B14F-4D97-AF65-F5344CB8AC3E}">
        <p14:creationId xmlns:p14="http://schemas.microsoft.com/office/powerpoint/2010/main" val="9022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50"/>
            <a:ext cx="81534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9634" y="301809"/>
            <a:ext cx="2821192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cap="all" dirty="0">
                <a:ln w="9000" cmpd="sng">
                  <a:solidFill>
                    <a:schemeClr val="bg1"/>
                  </a:solidFill>
                  <a:prstDash val="solid"/>
                </a:ln>
                <a:effectLst/>
                <a:latin typeface="Bookman Old Style" pitchFamily="18" charset="0"/>
              </a:rPr>
              <a:t>Mass and Weight</a:t>
            </a:r>
          </a:p>
        </p:txBody>
      </p:sp>
    </p:spTree>
    <p:extLst>
      <p:ext uri="{BB962C8B-B14F-4D97-AF65-F5344CB8AC3E}">
        <p14:creationId xmlns:p14="http://schemas.microsoft.com/office/powerpoint/2010/main" val="26962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9634" y="301809"/>
            <a:ext cx="2821192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cap="all" dirty="0">
                <a:ln w="9000" cmpd="sng">
                  <a:solidFill>
                    <a:schemeClr val="bg1"/>
                  </a:solidFill>
                  <a:prstDash val="solid"/>
                </a:ln>
                <a:effectLst/>
                <a:latin typeface="Bookman Old Style" pitchFamily="18" charset="0"/>
              </a:rPr>
              <a:t>Mass and Weight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1340" y="757365"/>
            <a:ext cx="776175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Mass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10351" y="757365"/>
            <a:ext cx="1016625" cy="3693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Weight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1114" y="1155238"/>
            <a:ext cx="412164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  <a:cs typeface="Times New Roman" pitchFamily="18" charset="0"/>
              </a:rPr>
              <a:t>Mass is the quantity of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  <a:cs typeface="Times New Roman" pitchFamily="18" charset="0"/>
              </a:rPr>
              <a:t>   matter contained in the object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3677" y="1145691"/>
            <a:ext cx="351692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  <a:cs typeface="Times New Roman" pitchFamily="18" charset="0"/>
              </a:rPr>
              <a:t>Weight is the force with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  <a:cs typeface="Times New Roman" pitchFamily="18" charset="0"/>
              </a:rPr>
              <a:t>   which the earth attracts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  <a:cs typeface="Times New Roman" pitchFamily="18" charset="0"/>
              </a:rPr>
              <a:t>   it towards its centre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114" y="2038350"/>
            <a:ext cx="36776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0B6B62"/>
                </a:solidFill>
                <a:latin typeface="Bookman Old Style" pitchFamily="18" charset="0"/>
                <a:cs typeface="Times New Roman" pitchFamily="18" charset="0"/>
              </a:rPr>
              <a:t>Does not change with place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3677" y="2114550"/>
            <a:ext cx="31432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0B6B62"/>
                </a:solidFill>
                <a:latin typeface="Bookman Old Style" pitchFamily="18" charset="0"/>
                <a:cs typeface="Times New Roman" pitchFamily="18" charset="0"/>
              </a:rPr>
              <a:t>Changes with place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1114" y="2495550"/>
            <a:ext cx="335603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SI unit kg</a:t>
            </a:r>
          </a:p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 CGS unit 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3677" y="2571750"/>
            <a:ext cx="31432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SI unit  Newton</a:t>
            </a:r>
          </a:p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  <a:cs typeface="Times New Roman" pitchFamily="18" charset="0"/>
              </a:rPr>
              <a:t>  CGS unit dyne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1114" y="3144619"/>
            <a:ext cx="335603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CC0066"/>
                </a:solidFill>
                <a:latin typeface="Bookman Old Style" pitchFamily="18" charset="0"/>
                <a:cs typeface="Times New Roman" pitchFamily="18" charset="0"/>
              </a:rPr>
              <a:t>Mass is measured</a:t>
            </a:r>
          </a:p>
          <a:p>
            <a:r>
              <a:rPr lang="en-US" b="1" dirty="0">
                <a:solidFill>
                  <a:srgbClr val="CC0066"/>
                </a:solidFill>
                <a:latin typeface="Bookman Old Style" pitchFamily="18" charset="0"/>
                <a:cs typeface="Times New Roman" pitchFamily="18" charset="0"/>
              </a:rPr>
              <a:t>   with weighing scale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93677" y="3181350"/>
            <a:ext cx="31432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rgbClr val="CC0066"/>
                </a:solidFill>
                <a:latin typeface="Bookman Old Style" pitchFamily="18" charset="0"/>
                <a:cs typeface="Times New Roman" pitchFamily="18" charset="0"/>
              </a:rPr>
              <a:t>Weight measured</a:t>
            </a:r>
          </a:p>
          <a:p>
            <a:r>
              <a:rPr lang="en-US" b="1" dirty="0">
                <a:solidFill>
                  <a:srgbClr val="CC0066"/>
                </a:solidFill>
                <a:latin typeface="Bookman Old Style" pitchFamily="18" charset="0"/>
                <a:cs typeface="Times New Roman" pitchFamily="18" charset="0"/>
              </a:rPr>
              <a:t>   by the formula W = mg</a:t>
            </a:r>
          </a:p>
        </p:txBody>
      </p:sp>
    </p:spTree>
    <p:extLst>
      <p:ext uri="{BB962C8B-B14F-4D97-AF65-F5344CB8AC3E}">
        <p14:creationId xmlns:p14="http://schemas.microsoft.com/office/powerpoint/2010/main" val="95168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5" grpId="0" animBg="1"/>
      <p:bldP spid="30" grpId="0"/>
      <p:bldP spid="13" grpId="0"/>
      <p:bldP spid="14" grpId="0"/>
      <p:bldP spid="15" grpId="0"/>
      <p:bldP spid="16" grpId="0"/>
      <p:bldP spid="17" grpId="0"/>
      <p:bldP spid="19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550"/>
            <a:ext cx="8153400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3600" y="285750"/>
            <a:ext cx="51816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FREE FALL</a:t>
            </a:r>
          </a:p>
        </p:txBody>
      </p:sp>
    </p:spTree>
    <p:extLst>
      <p:ext uri="{BB962C8B-B14F-4D97-AF65-F5344CB8AC3E}">
        <p14:creationId xmlns:p14="http://schemas.microsoft.com/office/powerpoint/2010/main" val="12050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ink-school\Desktop\imag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2" r="32607"/>
          <a:stretch/>
        </p:blipFill>
        <p:spPr bwMode="auto">
          <a:xfrm rot="16200000">
            <a:off x="7346713" y="201506"/>
            <a:ext cx="427590" cy="11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0704" y="285750"/>
            <a:ext cx="202809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Bookman Old Style" pitchFamily="18" charset="0"/>
              </a:rPr>
              <a:t>Free</a:t>
            </a:r>
            <a:r>
              <a:rPr lang="ro-RO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Bookman Old Style" pitchFamily="18" charset="0"/>
              </a:rPr>
              <a:t> F</a:t>
            </a:r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latin typeface="Bookman Old Style" pitchFamily="18" charset="0"/>
              </a:rPr>
              <a:t>all</a:t>
            </a:r>
          </a:p>
        </p:txBody>
      </p:sp>
      <p:pic>
        <p:nvPicPr>
          <p:cNvPr id="3" name="Picture 7" descr="D:\vedika\vedika work\vedika_PPT\science\Cartoon_Little_Boy_Throwing_a_Frisbee_Royalty_Free_Clipart_Picture_090224-096757-65604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25"/>
          <a:stretch>
            <a:fillRect/>
          </a:stretch>
        </p:blipFill>
        <p:spPr bwMode="auto">
          <a:xfrm>
            <a:off x="1267070" y="307863"/>
            <a:ext cx="450057" cy="457200"/>
          </a:xfrm>
          <a:prstGeom prst="rect">
            <a:avLst/>
          </a:prstGeom>
          <a:noFill/>
        </p:spPr>
      </p:pic>
      <p:pic>
        <p:nvPicPr>
          <p:cNvPr id="4" name="Picture 8" descr="D:\vedika\vedika work\vedika_PPT\science\image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</a:blip>
          <a:srcRect/>
          <a:stretch>
            <a:fillRect/>
          </a:stretch>
        </p:blipFill>
        <p:spPr bwMode="auto">
          <a:xfrm>
            <a:off x="727364" y="666749"/>
            <a:ext cx="1847273" cy="225923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1612900" y="640506"/>
            <a:ext cx="152400" cy="1143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3017227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Bookman Old Style" pitchFamily="18" charset="0"/>
              </a:rPr>
              <a:t>Force acting on ball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" y="338462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30B49"/>
                </a:solidFill>
                <a:latin typeface="Bookman Old Style" pitchFamily="18" charset="0"/>
              </a:rPr>
              <a:t>1. Gravitational force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377043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30B49"/>
                </a:solidFill>
                <a:latin typeface="Bookman Old Style" pitchFamily="18" charset="0"/>
              </a:rPr>
              <a:t>2. Air resistance</a:t>
            </a:r>
          </a:p>
        </p:txBody>
      </p:sp>
      <p:pic>
        <p:nvPicPr>
          <p:cNvPr id="26626" name="Picture 2" descr="D:\vedika\vedika work\vedika_PPT\science\Pull of the earth\Images\Earth-hal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1817077"/>
            <a:ext cx="3352800" cy="11811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724777" y="2993781"/>
            <a:ext cx="288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Bookman Old Style" pitchFamily="18" charset="0"/>
              </a:rPr>
              <a:t>Force acting on ball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30721" y="3384627"/>
            <a:ext cx="315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30B49"/>
                </a:solidFill>
                <a:latin typeface="Bookman Old Style" pitchFamily="18" charset="0"/>
              </a:rPr>
              <a:t> 1. Gravitational force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6242" y="4148787"/>
            <a:ext cx="7326116" cy="646331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Bookman Old Style" pitchFamily="18" charset="0"/>
              </a:rPr>
              <a:t>When the body falls towards the earth, under the influence of </a:t>
            </a:r>
            <a:r>
              <a:rPr lang="ro-RO" b="1" dirty="0">
                <a:solidFill>
                  <a:schemeClr val="accent2"/>
                </a:solidFill>
                <a:latin typeface="Bookman Old Style" pitchFamily="18" charset="0"/>
              </a:rPr>
              <a:t>earth's gravity alone, </a:t>
            </a:r>
            <a:r>
              <a:rPr lang="ro-RO" b="1" dirty="0">
                <a:solidFill>
                  <a:srgbClr val="0000FF"/>
                </a:solidFill>
                <a:latin typeface="Bookman Old Style" pitchFamily="18" charset="0"/>
              </a:rPr>
              <a:t>its motion is called free fall .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16" name="Picture 7" descr="D:\vedika\vedika work\vedika_PPT\science\Cartoon_Little_Boy_Throwing_a_Frisbee_Royalty_Free_Clipart_Picture_090224-096757-65604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25"/>
          <a:stretch>
            <a:fillRect/>
          </a:stretch>
        </p:blipFill>
        <p:spPr bwMode="auto">
          <a:xfrm flipH="1">
            <a:off x="7335479" y="293558"/>
            <a:ext cx="450057" cy="457200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7349780" y="581952"/>
            <a:ext cx="152400" cy="1143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20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40592E-7 L 0.11528 0.43831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2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432 L -0.07934 0.23411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5" y="114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  <p:bldP spid="5" grpId="2" animBg="1"/>
      <p:bldP spid="6" grpId="0"/>
      <p:bldP spid="7" grpId="0"/>
      <p:bldP spid="8" grpId="0"/>
      <p:bldP spid="13" grpId="0"/>
      <p:bldP spid="14" grpId="0"/>
      <p:bldP spid="15" grpId="0" build="p" animBg="1"/>
      <p:bldP spid="12" grpId="0" animBg="1"/>
      <p:bldP spid="12" grpId="1" animBg="1"/>
      <p:bldP spid="12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3860" y="2945130"/>
            <a:ext cx="861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     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9600" y="2611219"/>
            <a:ext cx="115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g = GM</a:t>
            </a:r>
          </a:p>
          <a:p>
            <a:r>
              <a:rPr lang="en-US" b="1" dirty="0">
                <a:latin typeface="Bookman Old Style" pitchFamily="18" charset="0"/>
              </a:rPr>
              <a:t>      R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 </a:t>
            </a:r>
          </a:p>
        </p:txBody>
      </p:sp>
      <p:pic>
        <p:nvPicPr>
          <p:cNvPr id="14425" name="Picture 89" descr="C:\Users\ink-school\Desktop\akash\imeges\stock-vector-planet-earth-on-a-white-background-11205914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5"/>
          <a:stretch/>
        </p:blipFill>
        <p:spPr bwMode="auto">
          <a:xfrm>
            <a:off x="6059575" y="3237502"/>
            <a:ext cx="2576031" cy="160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24" name="Picture 88" descr="C:\Users\ink-school\Desktop\akash\imeges\ear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455823"/>
            <a:ext cx="2097168" cy="157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21" name="Picture 85" descr="C:\Users\ink-school\Desktop\akash\imeges\stock-photo-planet-earth-with-some-clouds-pacific-ocean-view-on-white-background-118337107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3636"/>
          <a:stretch/>
        </p:blipFill>
        <p:spPr bwMode="auto">
          <a:xfrm>
            <a:off x="508319" y="3810846"/>
            <a:ext cx="1101816" cy="10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68944" y="274151"/>
            <a:ext cx="4197137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o-RO" sz="2000" b="1" cap="all" dirty="0">
                <a:ln w="90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latin typeface="Bookman Old Style" pitchFamily="18" charset="0"/>
              </a:rPr>
              <a:t>Variation  of</a:t>
            </a:r>
            <a:r>
              <a:rPr lang="en-US" sz="2000" b="1" cap="all" dirty="0">
                <a:ln w="90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latin typeface="Bookman Old Style" pitchFamily="18" charset="0"/>
              </a:rPr>
              <a:t> ( </a:t>
            </a:r>
            <a:r>
              <a:rPr lang="en-US" sz="2000" dirty="0">
                <a:latin typeface="Bookman Old Style" pitchFamily="18" charset="0"/>
              </a:rPr>
              <a:t>g</a:t>
            </a:r>
            <a:r>
              <a:rPr lang="en-US" sz="2000" b="1" cap="all" dirty="0">
                <a:ln w="9000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/>
                <a:latin typeface="Bookman Old Style" pitchFamily="18" charset="0"/>
              </a:rPr>
              <a:t> )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9261" y="1190017"/>
            <a:ext cx="182453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00" cmpd="sng">
                  <a:solidFill>
                    <a:schemeClr val="tx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man Old Style" pitchFamily="18" charset="0"/>
              </a:rPr>
              <a:t>With altitude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37818" y="1190017"/>
            <a:ext cx="154721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00" cmpd="sng">
                  <a:solidFill>
                    <a:schemeClr val="tx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man Old Style" pitchFamily="18" charset="0"/>
              </a:rPr>
              <a:t>With depth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323532" y="1190017"/>
            <a:ext cx="3269485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n w="900" cmpd="sng">
                  <a:solidFill>
                    <a:schemeClr val="tx1">
                      <a:alpha val="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Bookman Old Style" pitchFamily="18" charset="0"/>
              </a:rPr>
              <a:t>Due to shape of the earth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828800" y="675667"/>
            <a:ext cx="5638800" cy="464343"/>
            <a:chOff x="1676400" y="457201"/>
            <a:chExt cx="5638800" cy="619124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676400" y="765881"/>
              <a:ext cx="5638800" cy="647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1537142" y="920309"/>
              <a:ext cx="310445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7145690" y="916429"/>
              <a:ext cx="310445" cy="1588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91397" y="761604"/>
              <a:ext cx="609602" cy="7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51339" y="1622246"/>
            <a:ext cx="2285999" cy="923330"/>
          </a:xfrm>
          <a:prstGeom prst="rect">
            <a:avLst/>
          </a:prstGeom>
          <a:solidFill>
            <a:srgbClr val="CC006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Bookman Old Style" pitchFamily="18" charset="0"/>
              </a:rPr>
              <a:t>The value of g decreases as altitude increases.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08748" y="1615684"/>
            <a:ext cx="2209005" cy="13917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Bookman Old Style" pitchFamily="18" charset="0"/>
              </a:rPr>
              <a:t>The value of g decreases as we move towards the center of the earth.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8771" y="1615108"/>
            <a:ext cx="2743200" cy="923330"/>
          </a:xfrm>
          <a:prstGeom prst="rect">
            <a:avLst/>
          </a:prstGeom>
          <a:solidFill>
            <a:srgbClr val="10A09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ookman Old Style" pitchFamily="18" charset="0"/>
              </a:rPr>
              <a:t>The value of g increases at poles and decreases at equator.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46373" y="4059333"/>
            <a:ext cx="27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R</a:t>
            </a:r>
          </a:p>
        </p:txBody>
      </p:sp>
      <p:cxnSp>
        <p:nvCxnSpPr>
          <p:cNvPr id="34" name="Straight Connector 33"/>
          <p:cNvCxnSpPr/>
          <p:nvPr/>
        </p:nvCxnSpPr>
        <p:spPr>
          <a:xfrm rot="16200000" flipV="1">
            <a:off x="891651" y="4129750"/>
            <a:ext cx="317564" cy="651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 flipH="1">
            <a:off x="654454" y="3588315"/>
            <a:ext cx="787199" cy="1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1" descr="D:\vedika\vedika work\vedika_PPT\science\images (4)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2500" y="3647466"/>
            <a:ext cx="186184" cy="326760"/>
          </a:xfrm>
          <a:prstGeom prst="rect">
            <a:avLst/>
          </a:prstGeom>
          <a:noFill/>
        </p:spPr>
      </p:pic>
      <p:cxnSp>
        <p:nvCxnSpPr>
          <p:cNvPr id="40" name="Straight Arrow Connector 39"/>
          <p:cNvCxnSpPr/>
          <p:nvPr/>
        </p:nvCxnSpPr>
        <p:spPr>
          <a:xfrm rot="5400000" flipH="1" flipV="1">
            <a:off x="1437481" y="3732397"/>
            <a:ext cx="1714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 flipH="1" flipV="1">
            <a:off x="1541505" y="2952705"/>
            <a:ext cx="171450" cy="158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H="1">
            <a:off x="534943" y="2832950"/>
            <a:ext cx="171450" cy="158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3687407" y="3896075"/>
            <a:ext cx="586269" cy="532040"/>
          </a:xfrm>
          <a:prstGeom prst="ellipse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1876" y="2949178"/>
            <a:ext cx="185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 g’=g  1-d</a:t>
            </a:r>
          </a:p>
          <a:p>
            <a:r>
              <a:rPr lang="en-US" b="1" dirty="0">
                <a:latin typeface="Bookman Old Style" pitchFamily="18" charset="0"/>
              </a:rPr>
              <a:t>            R</a:t>
            </a:r>
          </a:p>
        </p:txBody>
      </p:sp>
      <p:cxnSp>
        <p:nvCxnSpPr>
          <p:cNvPr id="64" name="Straight Connector 63"/>
          <p:cNvCxnSpPr/>
          <p:nvPr/>
        </p:nvCxnSpPr>
        <p:spPr>
          <a:xfrm rot="5400000">
            <a:off x="7089774" y="3723481"/>
            <a:ext cx="628650" cy="1588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7392466" y="4013749"/>
            <a:ext cx="1065734" cy="22697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39972" y="3722668"/>
            <a:ext cx="3690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45CC"/>
                </a:solidFill>
                <a:effectLst>
                  <a:outerShdw dist="50800" algn="tl">
                    <a:srgbClr val="000000"/>
                  </a:outerShdw>
                </a:effectLst>
                <a:latin typeface="Bookman Old Style" pitchFamily="18" charset="0"/>
              </a:rPr>
              <a:t>R</a:t>
            </a:r>
            <a:endParaRPr lang="en-US" b="1" baseline="-25000" dirty="0">
              <a:solidFill>
                <a:srgbClr val="F145CC"/>
              </a:solidFill>
              <a:effectLst>
                <a:outerShdw dist="50800" algn="tl">
                  <a:srgbClr val="000000"/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rot="16200000" flipH="1">
            <a:off x="6955948" y="3874909"/>
            <a:ext cx="171450" cy="158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7307263" y="2806783"/>
            <a:ext cx="1714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6161881" y="2795554"/>
            <a:ext cx="17145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634213" y="4031218"/>
            <a:ext cx="3690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145CC"/>
                </a:solidFill>
                <a:effectLst>
                  <a:outerShdw dist="50800" algn="tl">
                    <a:srgbClr val="000000"/>
                  </a:outerShdw>
                </a:effectLst>
                <a:latin typeface="Bookman Old Style" pitchFamily="18" charset="0"/>
              </a:rPr>
              <a:t>R</a:t>
            </a:r>
            <a:endParaRPr lang="en-US" b="1" baseline="-25000" dirty="0">
              <a:solidFill>
                <a:srgbClr val="F145CC"/>
              </a:solidFill>
              <a:effectLst>
                <a:outerShdw dist="50800" algn="tl">
                  <a:srgbClr val="000000"/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rot="5400000" flipH="1" flipV="1">
            <a:off x="7535069" y="4237831"/>
            <a:ext cx="171450" cy="158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7306469" y="2806783"/>
            <a:ext cx="171450" cy="1588"/>
          </a:xfrm>
          <a:prstGeom prst="straightConnector1">
            <a:avLst/>
          </a:prstGeom>
          <a:ln>
            <a:solidFill>
              <a:srgbClr val="0000E6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16200000" flipH="1">
            <a:off x="6163469" y="2781267"/>
            <a:ext cx="171450" cy="1588"/>
          </a:xfrm>
          <a:prstGeom prst="straightConnector1">
            <a:avLst/>
          </a:prstGeom>
          <a:ln>
            <a:solidFill>
              <a:srgbClr val="0000E6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324600" y="2535019"/>
            <a:ext cx="108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g = GM</a:t>
            </a:r>
          </a:p>
          <a:p>
            <a:r>
              <a:rPr lang="en-US" b="1" dirty="0">
                <a:latin typeface="Bookman Old Style" pitchFamily="18" charset="0"/>
              </a:rPr>
              <a:t>       R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 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103650" y="2952750"/>
            <a:ext cx="4408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66082" y="2851171"/>
            <a:ext cx="4408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" name="Picture 11" descr="D:\vedika\vedika work\vedika_PPT\science\images (4)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2570" y="3235693"/>
            <a:ext cx="240128" cy="421433"/>
          </a:xfrm>
          <a:prstGeom prst="rect">
            <a:avLst/>
          </a:prstGeom>
          <a:noFill/>
        </p:spPr>
      </p:pic>
      <p:sp>
        <p:nvSpPr>
          <p:cNvPr id="60" name="Cloud Callout 59"/>
          <p:cNvSpPr/>
          <p:nvPr/>
        </p:nvSpPr>
        <p:spPr>
          <a:xfrm>
            <a:off x="1828800" y="2190750"/>
            <a:ext cx="3642767" cy="1373753"/>
          </a:xfrm>
          <a:prstGeom prst="cloudCallout">
            <a:avLst>
              <a:gd name="adj1" fmla="val -67008"/>
              <a:gd name="adj2" fmla="val 85178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209800" y="2343150"/>
            <a:ext cx="3022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As Altitude of a person from center of earth increases</a:t>
            </a:r>
          </a:p>
        </p:txBody>
      </p:sp>
      <p:sp>
        <p:nvSpPr>
          <p:cNvPr id="72" name="Cloud Callout 71"/>
          <p:cNvSpPr/>
          <p:nvPr/>
        </p:nvSpPr>
        <p:spPr>
          <a:xfrm>
            <a:off x="1919833" y="2036197"/>
            <a:ext cx="3642767" cy="1373753"/>
          </a:xfrm>
          <a:prstGeom prst="cloudCallout">
            <a:avLst>
              <a:gd name="adj1" fmla="val -73150"/>
              <a:gd name="adj2" fmla="val 41983"/>
            </a:avLst>
          </a:prstGeom>
          <a:solidFill>
            <a:srgbClr val="CC006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2311467" y="2317986"/>
            <a:ext cx="3022533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Hence if R increases g will decrease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76498" y="2081375"/>
            <a:ext cx="187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Let m</a:t>
            </a:r>
            <a:r>
              <a:rPr lang="en-US" b="1" baseline="-25000" dirty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 be the mass of man</a:t>
            </a:r>
          </a:p>
        </p:txBody>
      </p:sp>
      <p:sp>
        <p:nvSpPr>
          <p:cNvPr id="84" name="Cloud Callout 83"/>
          <p:cNvSpPr/>
          <p:nvPr/>
        </p:nvSpPr>
        <p:spPr>
          <a:xfrm>
            <a:off x="3846762" y="2301832"/>
            <a:ext cx="4007045" cy="938292"/>
          </a:xfrm>
          <a:prstGeom prst="cloudCallout">
            <a:avLst>
              <a:gd name="adj1" fmla="val -52181"/>
              <a:gd name="adj2" fmla="val 100045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423608" y="2438492"/>
            <a:ext cx="278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As person goes closer to the center of earth</a:t>
            </a:r>
          </a:p>
        </p:txBody>
      </p:sp>
      <p:sp>
        <p:nvSpPr>
          <p:cNvPr id="89" name="Cloud Callout 88"/>
          <p:cNvSpPr/>
          <p:nvPr/>
        </p:nvSpPr>
        <p:spPr>
          <a:xfrm>
            <a:off x="4663032" y="1523707"/>
            <a:ext cx="3642768" cy="938292"/>
          </a:xfrm>
          <a:prstGeom prst="cloudCallout">
            <a:avLst>
              <a:gd name="adj1" fmla="val 6063"/>
              <a:gd name="adj2" fmla="val 180316"/>
            </a:avLst>
          </a:prstGeom>
          <a:solidFill>
            <a:srgbClr val="CC0066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200129" y="1657350"/>
            <a:ext cx="2983577" cy="63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Earth is not perfectly spherical.</a:t>
            </a:r>
          </a:p>
        </p:txBody>
      </p:sp>
      <p:sp>
        <p:nvSpPr>
          <p:cNvPr id="91" name="Cloud Callout 90"/>
          <p:cNvSpPr/>
          <p:nvPr/>
        </p:nvSpPr>
        <p:spPr>
          <a:xfrm>
            <a:off x="4957645" y="1721144"/>
            <a:ext cx="3642768" cy="938292"/>
          </a:xfrm>
          <a:prstGeom prst="cloudCallout">
            <a:avLst>
              <a:gd name="adj1" fmla="val 6063"/>
              <a:gd name="adj2" fmla="val 180316"/>
            </a:avLst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5334000" y="1854787"/>
            <a:ext cx="2983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Poles are closer to the center than equator.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4620070" y="3257550"/>
            <a:ext cx="2262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733195" y="1818059"/>
            <a:ext cx="2670110" cy="1287091"/>
            <a:chOff x="4996878" y="3394863"/>
            <a:chExt cx="2165059" cy="1287091"/>
          </a:xfrm>
          <a:solidFill>
            <a:srgbClr val="0000E6"/>
          </a:solidFill>
        </p:grpSpPr>
        <p:sp>
          <p:nvSpPr>
            <p:cNvPr id="67" name="Cloud Callout 66"/>
            <p:cNvSpPr/>
            <p:nvPr/>
          </p:nvSpPr>
          <p:spPr>
            <a:xfrm>
              <a:off x="4996878" y="3394863"/>
              <a:ext cx="2165059" cy="1287091"/>
            </a:xfrm>
            <a:prstGeom prst="cloudCallout">
              <a:avLst>
                <a:gd name="adj1" fmla="val -91915"/>
                <a:gd name="adj2" fmla="val 173874"/>
              </a:avLst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 = 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g’ = g  (1-            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65877" y="3810000"/>
              <a:ext cx="344966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R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6163695" y="4148554"/>
              <a:ext cx="148967" cy="0"/>
            </a:xfrm>
            <a:prstGeom prst="line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6101909" y="4191000"/>
              <a:ext cx="344966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R</a:t>
              </a:r>
            </a:p>
          </p:txBody>
        </p:sp>
      </p:grpSp>
      <p:sp>
        <p:nvSpPr>
          <p:cNvPr id="103" name="Cloud Callout 102"/>
          <p:cNvSpPr/>
          <p:nvPr/>
        </p:nvSpPr>
        <p:spPr>
          <a:xfrm>
            <a:off x="4594699" y="2571750"/>
            <a:ext cx="2187101" cy="938292"/>
          </a:xfrm>
          <a:prstGeom prst="cloudCallout">
            <a:avLst>
              <a:gd name="adj1" fmla="val -91915"/>
              <a:gd name="adj2" fmla="val 173874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g’ = g (1 – 1)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g’ = 0 ms</a:t>
            </a:r>
            <a:r>
              <a:rPr lang="en-US" baseline="30000" dirty="0">
                <a:solidFill>
                  <a:schemeClr val="tx1"/>
                </a:solidFill>
              </a:rPr>
              <a:t>-2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228600" y="1102149"/>
            <a:ext cx="3016149" cy="2384001"/>
          </a:xfrm>
          <a:prstGeom prst="wedgeRoundRectCallout">
            <a:avLst>
              <a:gd name="adj1" fmla="val 58876"/>
              <a:gd name="adj2" fmla="val 29480"/>
              <a:gd name="adj3" fmla="val 16667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g’= variation in acceleration due to gravity</a:t>
            </a:r>
          </a:p>
          <a:p>
            <a:r>
              <a:rPr lang="en-US" dirty="0"/>
              <a:t>g=gravity on the surface of earth</a:t>
            </a:r>
          </a:p>
          <a:p>
            <a:r>
              <a:rPr lang="en-US" dirty="0"/>
              <a:t>d- depth to which person goes </a:t>
            </a:r>
          </a:p>
          <a:p>
            <a:r>
              <a:rPr lang="en-US" dirty="0"/>
              <a:t>R- radius of earth.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3276600" y="1645917"/>
            <a:ext cx="2883511" cy="2068833"/>
          </a:xfrm>
          <a:prstGeom prst="wedgeEllipseCallout">
            <a:avLst>
              <a:gd name="adj1" fmla="val 58209"/>
              <a:gd name="adj2" fmla="val 49306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Gravity is inversely proportional to the  distance R </a:t>
            </a:r>
          </a:p>
          <a:p>
            <a:r>
              <a:rPr lang="en-US" dirty="0"/>
              <a:t>Thus (R)decreases (g) increases and vice versa</a:t>
            </a:r>
          </a:p>
        </p:txBody>
      </p:sp>
    </p:spTree>
    <p:extLst>
      <p:ext uri="{BB962C8B-B14F-4D97-AF65-F5344CB8AC3E}">
        <p14:creationId xmlns:p14="http://schemas.microsoft.com/office/powerpoint/2010/main" val="24440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59259E-6 L 0.00035 -0.12222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61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00295 -0.0847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022E-16 L -0.00086 0.05208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260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3" dur="2000"/>
                                        <p:tgtEl>
                                          <p:spTgt spid="1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8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0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8" grpId="0"/>
      <p:bldP spid="4" grpId="0" animBg="1"/>
      <p:bldP spid="23" grpId="0" animBg="1"/>
      <p:bldP spid="24" grpId="0" animBg="1"/>
      <p:bldP spid="25" grpId="0" animBg="1"/>
      <p:bldP spid="12" grpId="0" animBg="1"/>
      <p:bldP spid="13" grpId="0" animBg="1"/>
      <p:bldP spid="14" grpId="0" animBg="1"/>
      <p:bldP spid="33" grpId="0"/>
      <p:bldP spid="33" grpId="1"/>
      <p:bldP spid="52" grpId="0" animBg="1"/>
      <p:bldP spid="54" grpId="0"/>
      <p:bldP spid="68" grpId="0"/>
      <p:bldP spid="76" grpId="0"/>
      <p:bldP spid="49" grpId="0"/>
      <p:bldP spid="60" grpId="0" animBg="1"/>
      <p:bldP spid="60" grpId="1" animBg="1"/>
      <p:bldP spid="63" grpId="0"/>
      <p:bldP spid="63" grpId="1"/>
      <p:bldP spid="72" grpId="0" animBg="1"/>
      <p:bldP spid="72" grpId="1" animBg="1"/>
      <p:bldP spid="73" grpId="0"/>
      <p:bldP spid="73" grpId="1"/>
      <p:bldP spid="81" grpId="0"/>
      <p:bldP spid="81" grpId="1"/>
      <p:bldP spid="84" grpId="0" animBg="1"/>
      <p:bldP spid="84" grpId="1" animBg="1"/>
      <p:bldP spid="85" grpId="0"/>
      <p:bldP spid="85" grpId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/>
      <p:bldP spid="92" grpId="1"/>
      <p:bldP spid="103" grpId="0" animBg="1"/>
      <p:bldP spid="103" grpId="1" animBg="1"/>
      <p:bldP spid="2" grpId="0" animBg="1"/>
      <p:bldP spid="2" grpId="1" animBg="1"/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ink-school\Desktop\480px-US_Navy_000711-N-3889M-001_EOD_static_line_parachute_jum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01" y="572981"/>
            <a:ext cx="3052447" cy="25263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ink-school\Desktop\girl_8-10_playing_with_skipping_rope_on_garden_lawn_smiling_front_view_portrait_648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498" y="601681"/>
            <a:ext cx="2845948" cy="25837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ink-school\Desktop\Corbis-42-1547279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80" y="2125633"/>
            <a:ext cx="2901120" cy="26206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96600" y="368771"/>
            <a:ext cx="2886700" cy="523220"/>
          </a:xfrm>
          <a:prstGeom prst="rect">
            <a:avLst/>
          </a:prstGeom>
          <a:solidFill>
            <a:srgbClr val="FE00BB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GRAVITATION</a:t>
            </a:r>
          </a:p>
        </p:txBody>
      </p:sp>
      <p:sp>
        <p:nvSpPr>
          <p:cNvPr id="3" name="Cloud Callout 2"/>
          <p:cNvSpPr/>
          <p:nvPr/>
        </p:nvSpPr>
        <p:spPr>
          <a:xfrm>
            <a:off x="1524000" y="3105150"/>
            <a:ext cx="3230728" cy="1167581"/>
          </a:xfrm>
          <a:prstGeom prst="cloudCallout">
            <a:avLst>
              <a:gd name="adj1" fmla="val -14024"/>
              <a:gd name="adj2" fmla="val -76919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5160" y="3248620"/>
            <a:ext cx="2586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Why are they racing towards the earth…?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77720" y="3786300"/>
            <a:ext cx="188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Its Gravity..!!!</a:t>
            </a:r>
          </a:p>
        </p:txBody>
      </p:sp>
      <p:sp>
        <p:nvSpPr>
          <p:cNvPr id="18" name="Cloud Callout 17"/>
          <p:cNvSpPr/>
          <p:nvPr/>
        </p:nvSpPr>
        <p:spPr>
          <a:xfrm>
            <a:off x="4876800" y="3366855"/>
            <a:ext cx="3230728" cy="1167581"/>
          </a:xfrm>
          <a:prstGeom prst="cloudCallout">
            <a:avLst>
              <a:gd name="adj1" fmla="val 7204"/>
              <a:gd name="adj2" fmla="val -10680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21968" y="35021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Can you imagine skipping without gravity</a:t>
            </a:r>
          </a:p>
        </p:txBody>
      </p:sp>
      <p:sp>
        <p:nvSpPr>
          <p:cNvPr id="20" name="Cloud Callout 19"/>
          <p:cNvSpPr/>
          <p:nvPr/>
        </p:nvSpPr>
        <p:spPr>
          <a:xfrm>
            <a:off x="542326" y="3423560"/>
            <a:ext cx="3877274" cy="1376977"/>
          </a:xfrm>
          <a:prstGeom prst="cloudCallout">
            <a:avLst>
              <a:gd name="adj1" fmla="val 68440"/>
              <a:gd name="adj2" fmla="val -16523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2049" y="3582670"/>
            <a:ext cx="3679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Even a simple task like drinking water would become difficult without gravity.</a:t>
            </a:r>
          </a:p>
        </p:txBody>
      </p:sp>
    </p:spTree>
    <p:extLst>
      <p:ext uri="{BB962C8B-B14F-4D97-AF65-F5344CB8AC3E}">
        <p14:creationId xmlns:p14="http://schemas.microsoft.com/office/powerpoint/2010/main" val="212000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/>
      <p:bldP spid="4" grpId="1"/>
      <p:bldP spid="17" grpId="0"/>
      <p:bldP spid="17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9585" y="1374849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v = u +  at </a:t>
            </a:r>
            <a:r>
              <a:rPr lang="ro-RO" b="1" dirty="0">
                <a:latin typeface="Bookman Old Style" pitchFamily="18" charset="0"/>
              </a:rPr>
              <a:t> 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84685" y="1427604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Changes to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08785" y="137484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v = u + </a:t>
            </a:r>
            <a:r>
              <a:rPr lang="en-US" b="1" dirty="0" err="1">
                <a:latin typeface="Bookman Old Style" pitchFamily="18" charset="0"/>
              </a:rPr>
              <a:t>gt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4685" y="2021830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Changes to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9585" y="2672441"/>
            <a:ext cx="2286000" cy="40005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Bookman Old Style" pitchFamily="18" charset="0"/>
              </a:rPr>
              <a:t>v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 = u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 + 2as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4685" y="2710885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Changes to 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808785" y="2672441"/>
            <a:ext cx="2590800" cy="40005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Bookman Old Style" pitchFamily="18" charset="0"/>
              </a:rPr>
              <a:t>v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 = u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 + 2gs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1" y="3513896"/>
            <a:ext cx="8065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Where ‘u’ and ‘v’ are the initial and final velocities and ‘s’ is</a:t>
            </a:r>
            <a:r>
              <a:rPr lang="ro-RO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the distance covered in time ‘t’.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4367" y="358860"/>
            <a:ext cx="7020449" cy="6435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cap="all" dirty="0">
                <a:ln w="9000" cmpd="sng">
                  <a:solidFill>
                    <a:schemeClr val="tx1"/>
                  </a:solidFill>
                  <a:prstDash val="solid"/>
                </a:ln>
                <a:effectLst/>
                <a:latin typeface="Bookman Old Style" pitchFamily="18" charset="0"/>
              </a:rPr>
              <a:t>Free fall is governed by three equations of motion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3013" y="139744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1.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3557" y="20333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2.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3557" y="273768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3.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9585" y="2017626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rPr>
              <a:t>s =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08785" y="2034393"/>
            <a:ext cx="52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rPr>
              <a:t>s =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5919" y="2009166"/>
            <a:ext cx="1541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 err="1">
                <a:latin typeface="Bookman Old Style" pitchFamily="18" charset="0"/>
              </a:rPr>
              <a:t>ut</a:t>
            </a:r>
            <a:r>
              <a:rPr lang="en-US" b="1" kern="0" noProof="0" dirty="0">
                <a:latin typeface="Bookman Old Style" pitchFamily="18" charset="0"/>
              </a:rPr>
              <a:t> + 1 at</a:t>
            </a:r>
            <a:r>
              <a:rPr lang="en-US" b="1" kern="0" baseline="30000" noProof="0" dirty="0">
                <a:latin typeface="Bookman Old Style" pitchFamily="18" charset="0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rPr>
              <a:t>       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90032" y="2020518"/>
            <a:ext cx="15410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 err="1">
                <a:latin typeface="Bookman Old Style" pitchFamily="18" charset="0"/>
              </a:rPr>
              <a:t>ut</a:t>
            </a:r>
            <a:r>
              <a:rPr lang="en-US" b="1" kern="0" noProof="0" dirty="0">
                <a:latin typeface="Bookman Old Style" pitchFamily="18" charset="0"/>
              </a:rPr>
              <a:t> + 1 gt</a:t>
            </a:r>
            <a:r>
              <a:rPr lang="en-US" b="1" kern="0" baseline="30000" noProof="0" dirty="0">
                <a:latin typeface="Bookman Old Style" pitchFamily="18" charset="0"/>
              </a:rPr>
              <a:t>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rPr>
              <a:t>       2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34751" y="2325318"/>
            <a:ext cx="20568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04718" y="2343373"/>
            <a:ext cx="20568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0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10" grpId="0"/>
      <p:bldP spid="19" grpId="0"/>
      <p:bldP spid="20" grpId="0"/>
      <p:bldP spid="23" grpId="0" build="p"/>
      <p:bldP spid="24" grpId="0" build="p" animBg="1"/>
      <p:bldP spid="25" grpId="0" build="p"/>
      <p:bldP spid="26" grpId="0" build="p"/>
      <p:bldP spid="27" grpId="0" build="p"/>
      <p:bldP spid="15" grpId="0"/>
      <p:bldP spid="17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94710" y="2254250"/>
            <a:ext cx="38058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numerical</a:t>
            </a:r>
          </a:p>
        </p:txBody>
      </p:sp>
      <p:sp>
        <p:nvSpPr>
          <p:cNvPr id="6" name="Isosceles Triangle 8"/>
          <p:cNvSpPr/>
          <p:nvPr/>
        </p:nvSpPr>
        <p:spPr>
          <a:xfrm>
            <a:off x="-14968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67000" y="1301175"/>
            <a:ext cx="1931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699015" y="2168068"/>
            <a:ext cx="2089009" cy="951895"/>
            <a:chOff x="2270620" y="3171914"/>
            <a:chExt cx="2089009" cy="95189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857586" y="3652530"/>
              <a:ext cx="1502043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9"/>
            <p:cNvSpPr txBox="1"/>
            <p:nvPr/>
          </p:nvSpPr>
          <p:spPr>
            <a:xfrm>
              <a:off x="2270620" y="3421698"/>
              <a:ext cx="717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F =</a:t>
              </a:r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2826350" y="3171914"/>
              <a:ext cx="1511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Gm</a:t>
              </a:r>
              <a:r>
                <a:rPr lang="en-US" sz="2400" b="1" baseline="-25000" dirty="0">
                  <a:solidFill>
                    <a:srgbClr val="C00000"/>
                  </a:solidFill>
                  <a:latin typeface="Book Antiqua" pitchFamily="18" charset="0"/>
                </a:rPr>
                <a:t>1</a:t>
              </a:r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m</a:t>
              </a:r>
              <a:r>
                <a:rPr lang="en-US" sz="2400" b="1" baseline="-25000" dirty="0">
                  <a:solidFill>
                    <a:srgbClr val="C00000"/>
                  </a:solidFill>
                  <a:latin typeface="Book Antiqua" pitchFamily="18" charset="0"/>
                </a:rPr>
                <a:t>2</a:t>
              </a: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2826350" y="3662144"/>
              <a:ext cx="1511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r</a:t>
              </a:r>
              <a:r>
                <a:rPr lang="en-US" sz="2400" b="1" baseline="30000" dirty="0">
                  <a:solidFill>
                    <a:srgbClr val="C00000"/>
                  </a:solidFill>
                  <a:latin typeface="Book Antiqua" pitchFamily="18" charset="0"/>
                </a:rPr>
                <a:t>2</a:t>
              </a:r>
            </a:p>
          </p:txBody>
        </p:sp>
      </p:grpSp>
      <p:sp>
        <p:nvSpPr>
          <p:cNvPr id="21" name="TextBox 9"/>
          <p:cNvSpPr txBox="1"/>
          <p:nvPr/>
        </p:nvSpPr>
        <p:spPr>
          <a:xfrm>
            <a:off x="2700188" y="3219822"/>
            <a:ext cx="1310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  <a:latin typeface="Book Antiqua" pitchFamily="18" charset="0"/>
              </a:rPr>
              <a:t>F = mg</a:t>
            </a:r>
          </a:p>
        </p:txBody>
      </p:sp>
    </p:spTree>
    <p:extLst>
      <p:ext uri="{BB962C8B-B14F-4D97-AF65-F5344CB8AC3E}">
        <p14:creationId xmlns:p14="http://schemas.microsoft.com/office/powerpoint/2010/main" val="174841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21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419350"/>
            <a:ext cx="597443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Force of gravitation </a:t>
            </a:r>
          </a:p>
        </p:txBody>
      </p:sp>
    </p:spTree>
    <p:extLst>
      <p:ext uri="{BB962C8B-B14F-4D97-AF65-F5344CB8AC3E}">
        <p14:creationId xmlns:p14="http://schemas.microsoft.com/office/powerpoint/2010/main" val="53979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7932" y="304329"/>
            <a:ext cx="6652380" cy="802907"/>
            <a:chOff x="695855" y="-17690"/>
            <a:chExt cx="6652380" cy="802907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695855" y="-17690"/>
              <a:ext cx="6652380" cy="80290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1084478" y="-8973"/>
              <a:ext cx="6263757" cy="7630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What happens to the force between two objects, if (</a:t>
              </a:r>
              <a:r>
                <a:rPr lang="en-US" sz="1600" dirty="0" err="1">
                  <a:solidFill>
                    <a:prstClr val="black"/>
                  </a:solidFill>
                  <a:latin typeface="Book Antiqua" pitchFamily="18" charset="0"/>
                </a:rPr>
                <a:t>i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) the mass of one object is doubled? (ii) the distance between the objects is doubled and tripled? (iii) the masses of both objects are doubled?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6720" y="331470"/>
            <a:ext cx="640080" cy="640080"/>
            <a:chOff x="4953000" y="3718491"/>
            <a:chExt cx="640080" cy="640080"/>
          </a:xfrm>
        </p:grpSpPr>
        <p:sp>
          <p:nvSpPr>
            <p:cNvPr id="8" name="Oval 7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22006" y="1308362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34029" y="1131590"/>
            <a:ext cx="1495430" cy="656306"/>
            <a:chOff x="4008210" y="2614038"/>
            <a:chExt cx="1495430" cy="656306"/>
          </a:xfrm>
        </p:grpSpPr>
        <p:sp>
          <p:nvSpPr>
            <p:cNvPr id="17" name="TextBox 16"/>
            <p:cNvSpPr txBox="1"/>
            <p:nvPr/>
          </p:nvSpPr>
          <p:spPr>
            <a:xfrm>
              <a:off x="4575561" y="2614038"/>
              <a:ext cx="92807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C00000"/>
                  </a:solidFill>
                </a:rPr>
                <a:t>Gm</a:t>
              </a:r>
              <a:r>
                <a:rPr lang="en-US" baseline="-25000" dirty="0">
                  <a:solidFill>
                    <a:srgbClr val="C00000"/>
                  </a:solidFill>
                </a:rPr>
                <a:t>1</a:t>
              </a:r>
              <a:r>
                <a:rPr lang="en-US" dirty="0">
                  <a:solidFill>
                    <a:srgbClr val="C00000"/>
                  </a:solidFill>
                </a:rPr>
                <a:t>m</a:t>
              </a:r>
              <a:r>
                <a:rPr lang="en-US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85941" y="2931790"/>
              <a:ext cx="3770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r</a:t>
              </a:r>
              <a:r>
                <a:rPr lang="en-US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584003" y="2942191"/>
              <a:ext cx="85001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008210" y="2770754"/>
              <a:ext cx="6053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C00000"/>
                  </a:solidFill>
                </a:rPr>
                <a:t>F  = 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33922" y="1758886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19672" y="1740990"/>
            <a:ext cx="1410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US" sz="1600" b="1" dirty="0" err="1">
                <a:solidFill>
                  <a:srgbClr val="0000CC"/>
                </a:solidFill>
                <a:latin typeface="Book Antiqua" pitchFamily="18" charset="0"/>
              </a:rPr>
              <a:t>i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 F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 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 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922" y="2154868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If mass (</a:t>
            </a:r>
            <a:r>
              <a:rPr lang="en-US" sz="1600" b="1" dirty="0" err="1">
                <a:solidFill>
                  <a:srgbClr val="0000CC"/>
                </a:solidFill>
                <a:latin typeface="Book Antiqua" pitchFamily="18" charset="0"/>
              </a:rPr>
              <a:t>i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 doubled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5988" y="2547256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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584" y="2547256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m' 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5616" y="2547256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= 2m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1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120" y="3000716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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0472" y="3000716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F' 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08504" y="3000716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 m'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2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0472" y="3439114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F' 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08504" y="3439114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 (2m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)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(m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0472" y="3830904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F' 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08504" y="3830904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 2(m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 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7145" y="4249420"/>
            <a:ext cx="1752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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Force doubled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275856" y="1088186"/>
            <a:ext cx="0" cy="40362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55813" y="1107236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(ii) distance doubled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11296" y="1347614"/>
            <a:ext cx="939660" cy="656306"/>
            <a:chOff x="4008210" y="2614038"/>
            <a:chExt cx="939660" cy="656306"/>
          </a:xfrm>
        </p:grpSpPr>
        <p:sp>
          <p:nvSpPr>
            <p:cNvPr id="42" name="TextBox 41"/>
            <p:cNvSpPr txBox="1"/>
            <p:nvPr/>
          </p:nvSpPr>
          <p:spPr>
            <a:xfrm>
              <a:off x="4617958" y="2614038"/>
              <a:ext cx="2827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70808" y="2931790"/>
              <a:ext cx="3770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631633" y="2942191"/>
              <a:ext cx="27432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08210" y="2770754"/>
              <a:ext cx="6053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F 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</a:t>
              </a:r>
              <a:r>
                <a:rPr lang="en-US" dirty="0">
                  <a:solidFill>
                    <a:srgbClr val="0000CC"/>
                  </a:solidFill>
                </a:rPr>
                <a:t> 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455813" y="1976413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Now,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r'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= 2r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239695" y="2264436"/>
            <a:ext cx="593087" cy="656306"/>
            <a:chOff x="4000699" y="2264436"/>
            <a:chExt cx="593087" cy="656306"/>
          </a:xfrm>
        </p:grpSpPr>
        <p:sp>
          <p:nvSpPr>
            <p:cNvPr id="49" name="TextBox 48"/>
            <p:cNvSpPr txBox="1"/>
            <p:nvPr/>
          </p:nvSpPr>
          <p:spPr>
            <a:xfrm>
              <a:off x="4139952" y="2264436"/>
              <a:ext cx="2650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00699" y="2582188"/>
              <a:ext cx="5930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(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r'</a:t>
              </a:r>
              <a:r>
                <a:rPr lang="en-US" dirty="0">
                  <a:solidFill>
                    <a:srgbClr val="0000CC"/>
                  </a:solidFill>
                </a:rPr>
                <a:t>)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064117" y="2592589"/>
              <a:ext cx="43587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3727320" y="2421152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53432" y="2410530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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243251" y="2883597"/>
            <a:ext cx="593087" cy="656306"/>
            <a:chOff x="4000699" y="2264436"/>
            <a:chExt cx="593087" cy="656306"/>
          </a:xfrm>
        </p:grpSpPr>
        <p:sp>
          <p:nvSpPr>
            <p:cNvPr id="57" name="TextBox 56"/>
            <p:cNvSpPr txBox="1"/>
            <p:nvPr/>
          </p:nvSpPr>
          <p:spPr>
            <a:xfrm>
              <a:off x="4139953" y="2264436"/>
              <a:ext cx="2615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000699" y="2582188"/>
              <a:ext cx="5930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(2r)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4064117" y="2592589"/>
              <a:ext cx="43587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3727320" y="3040313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243814" y="3526906"/>
            <a:ext cx="593087" cy="656306"/>
            <a:chOff x="4000699" y="2264436"/>
            <a:chExt cx="593087" cy="656306"/>
          </a:xfrm>
        </p:grpSpPr>
        <p:sp>
          <p:nvSpPr>
            <p:cNvPr id="62" name="TextBox 61"/>
            <p:cNvSpPr txBox="1"/>
            <p:nvPr/>
          </p:nvSpPr>
          <p:spPr>
            <a:xfrm>
              <a:off x="4166771" y="2264436"/>
              <a:ext cx="2609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000699" y="2582188"/>
              <a:ext cx="5930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4r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4064117" y="2592589"/>
              <a:ext cx="43587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3727320" y="3683622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45347" y="4238751"/>
            <a:ext cx="15771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Force becomes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937577" y="4082035"/>
            <a:ext cx="537778" cy="649955"/>
            <a:chOff x="4127057" y="4210175"/>
            <a:chExt cx="537778" cy="649955"/>
          </a:xfrm>
        </p:grpSpPr>
        <p:grpSp>
          <p:nvGrpSpPr>
            <p:cNvPr id="66" name="Group 65"/>
            <p:cNvGrpSpPr/>
            <p:nvPr/>
          </p:nvGrpSpPr>
          <p:grpSpPr>
            <a:xfrm>
              <a:off x="4127057" y="4210175"/>
              <a:ext cx="334782" cy="649955"/>
              <a:chOff x="4123501" y="2264436"/>
              <a:chExt cx="334782" cy="64995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152180" y="2264436"/>
                <a:ext cx="27742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:r>
                  <a:rPr lang="en-US" dirty="0">
                    <a:solidFill>
                      <a:srgbClr val="0000CC"/>
                    </a:solidFill>
                  </a:rPr>
                  <a:t>1</a:t>
                </a:r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123501" y="2575837"/>
                <a:ext cx="33478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>
                    <a:solidFill>
                      <a:srgbClr val="0000CC"/>
                    </a:solidFill>
                  </a:rPr>
                  <a:t>4</a:t>
                </a:r>
                <a:endParaRPr lang="en-US" baseline="30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>
                <a:off x="4146732" y="2592589"/>
                <a:ext cx="270644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/>
            <p:cNvSpPr txBox="1"/>
            <p:nvPr/>
          </p:nvSpPr>
          <p:spPr>
            <a:xfrm>
              <a:off x="4283968" y="4227934"/>
              <a:ext cx="3808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baseline="30000" dirty="0" err="1">
                  <a:solidFill>
                    <a:srgbClr val="0000CC"/>
                  </a:solidFill>
                  <a:sym typeface="Symbol"/>
                </a:rPr>
                <a:t>th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 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796136" y="1139085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(iii) distance is tripled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5796136" y="1107236"/>
            <a:ext cx="0" cy="40362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391144" y="1419622"/>
            <a:ext cx="405086" cy="663926"/>
            <a:chOff x="4104112" y="2264436"/>
            <a:chExt cx="405086" cy="663926"/>
          </a:xfrm>
        </p:grpSpPr>
        <p:sp>
          <p:nvSpPr>
            <p:cNvPr id="76" name="TextBox 75"/>
            <p:cNvSpPr txBox="1"/>
            <p:nvPr/>
          </p:nvSpPr>
          <p:spPr>
            <a:xfrm>
              <a:off x="4176589" y="2264436"/>
              <a:ext cx="26013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104112" y="2589808"/>
              <a:ext cx="40508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120991" y="2592589"/>
              <a:ext cx="36022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5847749" y="1576338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47749" y="2038132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Now,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r'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= 3r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6642571" y="2376686"/>
            <a:ext cx="593087" cy="671546"/>
            <a:chOff x="4000699" y="2264436"/>
            <a:chExt cx="593087" cy="671546"/>
          </a:xfrm>
        </p:grpSpPr>
        <p:sp>
          <p:nvSpPr>
            <p:cNvPr id="82" name="TextBox 81"/>
            <p:cNvSpPr txBox="1"/>
            <p:nvPr/>
          </p:nvSpPr>
          <p:spPr>
            <a:xfrm>
              <a:off x="4139953" y="2264436"/>
              <a:ext cx="2809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000699" y="2597428"/>
              <a:ext cx="5930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(r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'</a:t>
              </a:r>
              <a:r>
                <a:rPr lang="en-US" dirty="0">
                  <a:solidFill>
                    <a:srgbClr val="0000CC"/>
                  </a:solidFill>
                </a:rPr>
                <a:t>)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4064117" y="2592589"/>
              <a:ext cx="43587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6130196" y="2528091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847749" y="2528091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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6372200" y="2996238"/>
            <a:ext cx="593087" cy="671546"/>
            <a:chOff x="4000699" y="2264436"/>
            <a:chExt cx="593087" cy="671546"/>
          </a:xfrm>
        </p:grpSpPr>
        <p:sp>
          <p:nvSpPr>
            <p:cNvPr id="88" name="TextBox 87"/>
            <p:cNvSpPr txBox="1"/>
            <p:nvPr/>
          </p:nvSpPr>
          <p:spPr>
            <a:xfrm>
              <a:off x="4139952" y="2264436"/>
              <a:ext cx="2847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000699" y="2597428"/>
              <a:ext cx="5930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(3r)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4064117" y="2592589"/>
              <a:ext cx="43587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5847749" y="3152954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6391143" y="3692404"/>
            <a:ext cx="593087" cy="671546"/>
            <a:chOff x="4000699" y="2264436"/>
            <a:chExt cx="593087" cy="671546"/>
          </a:xfrm>
        </p:grpSpPr>
        <p:sp>
          <p:nvSpPr>
            <p:cNvPr id="93" name="TextBox 92"/>
            <p:cNvSpPr txBox="1"/>
            <p:nvPr/>
          </p:nvSpPr>
          <p:spPr>
            <a:xfrm>
              <a:off x="4139953" y="2264436"/>
              <a:ext cx="26583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000699" y="2597428"/>
              <a:ext cx="5930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9r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4064117" y="2592589"/>
              <a:ext cx="43587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5847749" y="3849120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47749" y="4403563"/>
            <a:ext cx="15771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Force becomes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7346590" y="4246847"/>
            <a:ext cx="537778" cy="649955"/>
            <a:chOff x="4127057" y="4210175"/>
            <a:chExt cx="537778" cy="649955"/>
          </a:xfrm>
        </p:grpSpPr>
        <p:grpSp>
          <p:nvGrpSpPr>
            <p:cNvPr id="99" name="Group 98"/>
            <p:cNvGrpSpPr/>
            <p:nvPr/>
          </p:nvGrpSpPr>
          <p:grpSpPr>
            <a:xfrm>
              <a:off x="4127057" y="4210175"/>
              <a:ext cx="334782" cy="649955"/>
              <a:chOff x="4123501" y="2264436"/>
              <a:chExt cx="334782" cy="649955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4152180" y="2264436"/>
                <a:ext cx="27742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:r>
                  <a:rPr lang="en-US" dirty="0">
                    <a:solidFill>
                      <a:srgbClr val="0000CC"/>
                    </a:solidFill>
                  </a:rPr>
                  <a:t>1</a:t>
                </a:r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123501" y="2575837"/>
                <a:ext cx="33478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>
                    <a:solidFill>
                      <a:srgbClr val="0000CC"/>
                    </a:solidFill>
                  </a:rPr>
                  <a:t>9</a:t>
                </a:r>
                <a:endParaRPr lang="en-US" baseline="30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4146732" y="2592589"/>
                <a:ext cx="270644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4283968" y="4227934"/>
              <a:ext cx="3808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baseline="30000" dirty="0" err="1">
                  <a:solidFill>
                    <a:srgbClr val="0000CC"/>
                  </a:solidFill>
                  <a:sym typeface="Symbol"/>
                </a:rPr>
                <a:t>th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 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5830044" y="1126286"/>
            <a:ext cx="3294906" cy="4017214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5854724" y="1162815"/>
            <a:ext cx="287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(iii) Mass of both objects is doubled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854724" y="1707654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F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 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 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5868292" y="1940481"/>
            <a:ext cx="1060922" cy="475212"/>
            <a:chOff x="5743326" y="1928440"/>
            <a:chExt cx="1060922" cy="475212"/>
          </a:xfrm>
        </p:grpSpPr>
        <p:grpSp>
          <p:nvGrpSpPr>
            <p:cNvPr id="109" name="Group 108"/>
            <p:cNvGrpSpPr/>
            <p:nvPr/>
          </p:nvGrpSpPr>
          <p:grpSpPr>
            <a:xfrm>
              <a:off x="5743326" y="1928440"/>
              <a:ext cx="482824" cy="467354"/>
              <a:chOff x="5743326" y="1928440"/>
              <a:chExt cx="482824" cy="467354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5743326" y="2057240"/>
                <a:ext cx="482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446088" algn="l"/>
                  </a:tabLst>
                </a:pPr>
                <a:r>
                  <a:rPr lang="en-US" sz="1600" b="1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m'</a:t>
                </a:r>
                <a:r>
                  <a:rPr lang="en-US" sz="1600" b="1" baseline="-25000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1</a:t>
                </a:r>
                <a:endParaRPr lang="en-US" sz="1600" b="1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923485" y="1928440"/>
                <a:ext cx="184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600" dirty="0"/>
              </a:p>
            </p:txBody>
          </p:sp>
        </p:grpSp>
        <p:sp>
          <p:nvSpPr>
            <p:cNvPr id="110" name="TextBox 109"/>
            <p:cNvSpPr txBox="1"/>
            <p:nvPr/>
          </p:nvSpPr>
          <p:spPr>
            <a:xfrm>
              <a:off x="6037691" y="2065098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446088" algn="l"/>
                </a:tabLst>
              </a:pPr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= 2</a:t>
              </a:r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m</a:t>
              </a:r>
              <a:r>
                <a:rPr lang="en-US" sz="1600" b="1" baseline="-25000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1</a:t>
              </a:r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 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073230" y="1940481"/>
            <a:ext cx="1060922" cy="475212"/>
            <a:chOff x="5743326" y="1928440"/>
            <a:chExt cx="1060922" cy="475212"/>
          </a:xfrm>
        </p:grpSpPr>
        <p:grpSp>
          <p:nvGrpSpPr>
            <p:cNvPr id="114" name="Group 113"/>
            <p:cNvGrpSpPr/>
            <p:nvPr/>
          </p:nvGrpSpPr>
          <p:grpSpPr>
            <a:xfrm>
              <a:off x="5743326" y="1928440"/>
              <a:ext cx="482824" cy="467354"/>
              <a:chOff x="5743326" y="1928440"/>
              <a:chExt cx="482824" cy="467354"/>
            </a:xfrm>
          </p:grpSpPr>
          <p:sp>
            <p:nvSpPr>
              <p:cNvPr id="116" name="TextBox 115"/>
              <p:cNvSpPr txBox="1"/>
              <p:nvPr/>
            </p:nvSpPr>
            <p:spPr>
              <a:xfrm>
                <a:off x="5743326" y="2057240"/>
                <a:ext cx="482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446088" algn="l"/>
                  </a:tabLst>
                </a:pPr>
                <a:r>
                  <a:rPr lang="en-US" sz="1600" b="1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m'</a:t>
                </a:r>
                <a:r>
                  <a:rPr lang="en-US" sz="1600" b="1" baseline="-25000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2</a:t>
                </a:r>
                <a:endParaRPr lang="en-US" sz="1600" b="1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923485" y="1928440"/>
                <a:ext cx="184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600" dirty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6037691" y="2065098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446088" algn="l"/>
                </a:tabLst>
              </a:pPr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= 2</a:t>
              </a:r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m</a:t>
              </a:r>
              <a:r>
                <a:rPr lang="en-US" sz="1600" b="1" baseline="-25000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2</a:t>
              </a:r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 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868292" y="2477253"/>
            <a:ext cx="60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6281142" y="2327148"/>
            <a:ext cx="809433" cy="469607"/>
            <a:chOff x="6156176" y="2327148"/>
            <a:chExt cx="809433" cy="469607"/>
          </a:xfrm>
        </p:grpSpPr>
        <p:grpSp>
          <p:nvGrpSpPr>
            <p:cNvPr id="120" name="Group 119"/>
            <p:cNvGrpSpPr/>
            <p:nvPr/>
          </p:nvGrpSpPr>
          <p:grpSpPr>
            <a:xfrm>
              <a:off x="6156176" y="2329401"/>
              <a:ext cx="481222" cy="467354"/>
              <a:chOff x="5743326" y="1928440"/>
              <a:chExt cx="481222" cy="467354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5743326" y="2057240"/>
                <a:ext cx="481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446088" algn="l"/>
                  </a:tabLst>
                </a:pPr>
                <a:r>
                  <a:rPr lang="en-US" sz="1600" b="1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m'</a:t>
                </a:r>
                <a:r>
                  <a:rPr lang="en-US" sz="1600" b="1" baseline="-25000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1</a:t>
                </a:r>
                <a:endParaRPr lang="en-US" sz="1600" b="1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923485" y="1928440"/>
                <a:ext cx="184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600" dirty="0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6482785" y="2327148"/>
              <a:ext cx="482824" cy="467354"/>
              <a:chOff x="5743326" y="1928440"/>
              <a:chExt cx="482824" cy="467354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5743326" y="2057240"/>
                <a:ext cx="482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446088" algn="l"/>
                  </a:tabLst>
                </a:pPr>
                <a:r>
                  <a:rPr lang="en-US" sz="1600" b="1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m'</a:t>
                </a:r>
                <a:r>
                  <a:rPr lang="en-US" sz="1600" b="1" baseline="-25000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2</a:t>
                </a:r>
                <a:endParaRPr lang="en-US" sz="1600" b="1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923485" y="1928440"/>
                <a:ext cx="1847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US" sz="1600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5873471" y="2859782"/>
            <a:ext cx="16335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 (2m</a:t>
            </a:r>
            <a:r>
              <a:rPr lang="en-US" baseline="-25000" dirty="0">
                <a:solidFill>
                  <a:srgbClr val="0000CC"/>
                </a:solidFill>
                <a:sym typeface="Symbol"/>
              </a:rPr>
              <a:t>1</a:t>
            </a:r>
            <a:r>
              <a:rPr lang="en-US" dirty="0">
                <a:solidFill>
                  <a:srgbClr val="00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(2m</a:t>
            </a:r>
            <a:r>
              <a:rPr lang="en-US" baseline="-25000" dirty="0">
                <a:solidFill>
                  <a:srgbClr val="0000CC"/>
                </a:solidFill>
                <a:sym typeface="Symbol"/>
              </a:rPr>
              <a:t>2</a:t>
            </a:r>
            <a:r>
              <a:rPr lang="en-US" dirty="0">
                <a:solidFill>
                  <a:srgbClr val="0000CC"/>
                </a:solidFill>
                <a:sym typeface="Symbol"/>
              </a:rPr>
              <a:t>)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872910" y="3260360"/>
            <a:ext cx="14191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 4 m</a:t>
            </a:r>
            <a:r>
              <a:rPr lang="en-US" baseline="-25000" dirty="0">
                <a:solidFill>
                  <a:srgbClr val="0000CC"/>
                </a:solidFill>
                <a:sym typeface="Symbol"/>
              </a:rPr>
              <a:t>1</a:t>
            </a:r>
            <a:r>
              <a:rPr lang="en-US" dirty="0">
                <a:solidFill>
                  <a:srgbClr val="0000CC"/>
                </a:solidFill>
                <a:sym typeface="Symbol"/>
              </a:rPr>
              <a:t> m</a:t>
            </a:r>
            <a:r>
              <a:rPr lang="en-US" baseline="-25000" dirty="0">
                <a:solidFill>
                  <a:srgbClr val="0000CC"/>
                </a:solidFill>
                <a:sym typeface="Symbol"/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873473" y="3601348"/>
            <a:ext cx="10557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F'  4 F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5855138" y="4018360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473656" y="4015468"/>
            <a:ext cx="2651294" cy="30854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Force becomes four times. </a:t>
            </a:r>
          </a:p>
        </p:txBody>
      </p:sp>
    </p:spTree>
    <p:extLst>
      <p:ext uri="{BB962C8B-B14F-4D97-AF65-F5344CB8AC3E}">
        <p14:creationId xmlns:p14="http://schemas.microsoft.com/office/powerpoint/2010/main" val="92578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40" grpId="0"/>
      <p:bldP spid="47" grpId="0"/>
      <p:bldP spid="52" grpId="0"/>
      <p:bldP spid="53" grpId="0"/>
      <p:bldP spid="60" grpId="0"/>
      <p:bldP spid="65" grpId="0"/>
      <p:bldP spid="70" grpId="0"/>
      <p:bldP spid="73" grpId="0"/>
      <p:bldP spid="79" grpId="0"/>
      <p:bldP spid="80" grpId="0"/>
      <p:bldP spid="85" grpId="0"/>
      <p:bldP spid="86" grpId="0"/>
      <p:bldP spid="91" grpId="0"/>
      <p:bldP spid="96" grpId="0"/>
      <p:bldP spid="97" grpId="0"/>
      <p:bldP spid="105" grpId="0" animBg="1"/>
      <p:bldP spid="106" grpId="0"/>
      <p:bldP spid="107" grpId="0"/>
      <p:bldP spid="118" grpId="0"/>
      <p:bldP spid="126" grpId="0"/>
      <p:bldP spid="127" grpId="0"/>
      <p:bldP spid="128" grpId="0"/>
      <p:bldP spid="129" grpId="0" animBg="1"/>
      <p:bldP spid="1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419350"/>
            <a:ext cx="597443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Force of gravitation </a:t>
            </a:r>
          </a:p>
        </p:txBody>
      </p:sp>
    </p:spTree>
    <p:extLst>
      <p:ext uri="{BB962C8B-B14F-4D97-AF65-F5344CB8AC3E}">
        <p14:creationId xmlns:p14="http://schemas.microsoft.com/office/powerpoint/2010/main" val="49111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343231" y="2995188"/>
            <a:ext cx="1632090" cy="2602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5" name="Group 4"/>
          <p:cNvGrpSpPr/>
          <p:nvPr/>
        </p:nvGrpSpPr>
        <p:grpSpPr>
          <a:xfrm>
            <a:off x="727932" y="195486"/>
            <a:ext cx="6532403" cy="896875"/>
            <a:chOff x="695856" y="-14311"/>
            <a:chExt cx="6261616" cy="896875"/>
          </a:xfrm>
        </p:grpSpPr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695856" y="13884"/>
              <a:ext cx="6261616" cy="86868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102767" y="-14311"/>
              <a:ext cx="5822638" cy="8676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Gravitational force acts on all objects in proportion to their masses. Why then, a heavy object does not fall faster than a light object?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6720" y="323883"/>
            <a:ext cx="640080" cy="640080"/>
            <a:chOff x="4953000" y="3718491"/>
            <a:chExt cx="640080" cy="640080"/>
          </a:xfrm>
        </p:grpSpPr>
        <p:sp>
          <p:nvSpPr>
            <p:cNvPr id="7" name="Oval 6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22006" y="1139041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4177" y="1121145"/>
            <a:ext cx="552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If F be the gravitational force on a body of mass m, then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7624" y="1622613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F   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01204" y="1491630"/>
            <a:ext cx="861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00CC"/>
                </a:solidFill>
                <a:latin typeface="Book Antiqua" pitchFamily="18" charset="0"/>
              </a:rPr>
              <a:t>GMm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834171" y="1799288"/>
            <a:ext cx="59508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56023" y="1789996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r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95342" y="1583342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mg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50168" y="2707055"/>
            <a:ext cx="5883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Clearly ‘g’ is in</a:t>
            </a:r>
            <a:r>
              <a:rPr lang="en-US" sz="1600" b="1" dirty="0">
                <a:solidFill>
                  <a:srgbClr val="FF0000"/>
                </a:solidFill>
                <a:latin typeface="Book Antiqua" pitchFamily="18" charset="0"/>
              </a:rPr>
              <a:t>dependent of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m, Hence, all bodies fall with </a:t>
            </a:r>
          </a:p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the same rapidness when there is no air resistance.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720909" y="2016109"/>
            <a:ext cx="1297905" cy="699125"/>
            <a:chOff x="6306752" y="3720528"/>
            <a:chExt cx="1297905" cy="469887"/>
          </a:xfrm>
        </p:grpSpPr>
        <p:grpSp>
          <p:nvGrpSpPr>
            <p:cNvPr id="19" name="Group 18"/>
            <p:cNvGrpSpPr/>
            <p:nvPr/>
          </p:nvGrpSpPr>
          <p:grpSpPr>
            <a:xfrm>
              <a:off x="6306752" y="3720528"/>
              <a:ext cx="1297905" cy="469886"/>
              <a:chOff x="1453785" y="1650476"/>
              <a:chExt cx="1299107" cy="470321"/>
            </a:xfrm>
          </p:grpSpPr>
          <p:sp>
            <p:nvSpPr>
              <p:cNvPr id="23" name="Rounded Rectangular Callout 22"/>
              <p:cNvSpPr/>
              <p:nvPr/>
            </p:nvSpPr>
            <p:spPr>
              <a:xfrm>
                <a:off x="1453786" y="1650476"/>
                <a:ext cx="1299106" cy="470321"/>
              </a:xfrm>
              <a:prstGeom prst="wedgeRoundRectCallout">
                <a:avLst>
                  <a:gd name="adj1" fmla="val -91158"/>
                  <a:gd name="adj2" fmla="val -18392"/>
                  <a:gd name="adj3" fmla="val 16667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dk1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453785" y="1778794"/>
                <a:ext cx="641417" cy="2277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tabLst>
                    <a:tab pos="3146765" algn="l"/>
                    <a:tab pos="3479840" algn="l"/>
                    <a:tab pos="5887496" algn="l"/>
                    <a:tab pos="6336355" algn="l"/>
                  </a:tabLst>
                </a:pPr>
                <a:r>
                  <a:rPr lang="en-US" sz="1600" b="1" dirty="0">
                    <a:latin typeface="Book Antiqua" pitchFamily="18" charset="0"/>
                  </a:rPr>
                  <a:t>g  = 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877328" y="3720529"/>
              <a:ext cx="655320" cy="22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GM</a:t>
              </a:r>
              <a:endParaRPr lang="en-US" sz="1600" b="1" baseline="-25000" dirty="0">
                <a:latin typeface="Book Antiqua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989697" y="3971701"/>
              <a:ext cx="4470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38531" y="3962870"/>
              <a:ext cx="333746" cy="22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r</a:t>
              </a:r>
              <a:r>
                <a:rPr lang="en-US" sz="1600" b="1" baseline="30000" dirty="0">
                  <a:latin typeface="Book Antiqua" pitchFamily="18" charset="0"/>
                </a:rPr>
                <a:t>2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314719" y="2089180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But also,</a:t>
            </a:r>
          </a:p>
        </p:txBody>
      </p:sp>
    </p:spTree>
    <p:extLst>
      <p:ext uri="{BB962C8B-B14F-4D97-AF65-F5344CB8AC3E}">
        <p14:creationId xmlns:p14="http://schemas.microsoft.com/office/powerpoint/2010/main" val="329613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1" grpId="0" animBg="1"/>
      <p:bldP spid="12" grpId="0"/>
      <p:bldP spid="13" grpId="0"/>
      <p:bldP spid="14" grpId="0"/>
      <p:bldP spid="16" grpId="0"/>
      <p:bldP spid="17" grpId="0"/>
      <p:bldP spid="25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727932" y="304329"/>
            <a:ext cx="6220332" cy="1048221"/>
            <a:chOff x="695855" y="-17690"/>
            <a:chExt cx="6220332" cy="1048221"/>
          </a:xfrm>
        </p:grpSpPr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>
              <a:off x="695855" y="-17690"/>
              <a:ext cx="6220332" cy="104822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1084479" y="9932"/>
              <a:ext cx="5831708" cy="1015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Calculate the force of gravitation between the earth and the </a:t>
              </a:r>
            </a:p>
            <a:p>
              <a:pPr algn="l"/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Sun, given that the mass of the earth = 6 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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10</a:t>
              </a:r>
              <a:r>
                <a:rPr lang="en-US" sz="1600" baseline="30000" dirty="0">
                  <a:solidFill>
                    <a:prstClr val="black"/>
                  </a:solidFill>
                  <a:latin typeface="Book Antiqua" pitchFamily="18" charset="0"/>
                </a:rPr>
                <a:t>24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kg and of the </a:t>
              </a:r>
            </a:p>
            <a:p>
              <a:pPr algn="l"/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Sun = 2 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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10</a:t>
              </a:r>
              <a:r>
                <a:rPr lang="en-US" sz="1600" baseline="30000" dirty="0">
                  <a:solidFill>
                    <a:prstClr val="black"/>
                  </a:solidFill>
                  <a:latin typeface="Book Antiqua" pitchFamily="18" charset="0"/>
                </a:rPr>
                <a:t>30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kg. The average distance between the two is </a:t>
              </a:r>
            </a:p>
            <a:p>
              <a:pPr algn="l"/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1.5 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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10</a:t>
              </a:r>
              <a:r>
                <a:rPr lang="en-US" sz="1600" baseline="30000" dirty="0">
                  <a:solidFill>
                    <a:prstClr val="black"/>
                  </a:solidFill>
                  <a:latin typeface="Book Antiqua" pitchFamily="18" charset="0"/>
                </a:rPr>
                <a:t>11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m.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6720" y="331470"/>
            <a:ext cx="640080" cy="640080"/>
            <a:chOff x="4953000" y="3718491"/>
            <a:chExt cx="640080" cy="640080"/>
          </a:xfrm>
        </p:grpSpPr>
        <p:sp>
          <p:nvSpPr>
            <p:cNvPr id="36" name="Oval 3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330767" y="1375492"/>
            <a:ext cx="2002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Mass of Earth (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</a:rPr>
              <a:t>E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42956" y="2624708"/>
            <a:ext cx="249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Force of attraction (F) = 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9072" y="137549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86011" y="3622769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56547" y="4253743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6495" y="4125893"/>
            <a:ext cx="10438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6.7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-11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360215" y="4235847"/>
            <a:ext cx="298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F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875773" y="4451730"/>
            <a:ext cx="2918205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68228" y="4465444"/>
            <a:ext cx="12516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US" dirty="0">
                <a:solidFill>
                  <a:srgbClr val="0000CC"/>
                </a:solidFill>
                <a:sym typeface="Symbol"/>
              </a:rPr>
              <a:t>1.5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11</a:t>
            </a:r>
            <a:r>
              <a:rPr lang="en-US" dirty="0">
                <a:solidFill>
                  <a:srgbClr val="0000CC"/>
                </a:solidFill>
              </a:rPr>
              <a:t>)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386011" y="1375492"/>
            <a:ext cx="919240" cy="338554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86011" y="2624708"/>
            <a:ext cx="1041400" cy="338554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86011" y="3035802"/>
            <a:ext cx="1145738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30767" y="1678234"/>
            <a:ext cx="1858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Mass of Sun</a:t>
            </a:r>
            <a:r>
              <a:rPr lang="en-US" sz="1600" b="1" baseline="-25000" dirty="0">
                <a:solidFill>
                  <a:srgbClr val="0000FF"/>
                </a:solidFill>
                <a:latin typeface="Book Antiqua" pitchFamily="18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(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</a:rPr>
              <a:t>S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698838" y="1678234"/>
            <a:ext cx="1135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2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30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kg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69072" y="168558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30767" y="1980976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distance (R)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98838" y="1980976"/>
            <a:ext cx="1233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1.5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11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69072" y="197186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61622" y="4126890"/>
            <a:ext cx="100860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 2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30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27574" y="4126890"/>
            <a:ext cx="100860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 6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24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55576" y="2283718"/>
            <a:ext cx="2640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Gravitational constant (G)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699711" y="2283718"/>
            <a:ext cx="1973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6.7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Nm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kg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69945" y="228371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370800" y="2931790"/>
            <a:ext cx="1350354" cy="671929"/>
            <a:chOff x="2237168" y="3223796"/>
            <a:chExt cx="1350354" cy="671929"/>
          </a:xfrm>
        </p:grpSpPr>
        <p:sp>
          <p:nvSpPr>
            <p:cNvPr id="17" name="Rectangle 16"/>
            <p:cNvSpPr/>
            <p:nvPr/>
          </p:nvSpPr>
          <p:spPr>
            <a:xfrm>
              <a:off x="2433500" y="3342698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Book Antiqua" pitchFamily="18" charset="0"/>
                </a:rPr>
                <a:t>=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92111" y="3223796"/>
              <a:ext cx="79541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C00000"/>
                  </a:solidFill>
                </a:rPr>
                <a:t>G Mm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237168" y="3342698"/>
              <a:ext cx="29847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C00000"/>
                  </a:solidFill>
                  <a:latin typeface="Book Antiqua" pitchFamily="18" charset="0"/>
                  <a:sym typeface="Symbol"/>
                </a:rPr>
                <a:t>F</a:t>
              </a:r>
              <a:endParaRPr lang="en-US" sz="1600" b="1" baseline="-25000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743200" y="3549633"/>
              <a:ext cx="82296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997109" y="3557171"/>
              <a:ext cx="401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</a:rPr>
                <a:t>R</a:t>
              </a:r>
              <a:r>
                <a:rPr lang="en-US" baseline="30000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370800" y="3507854"/>
            <a:ext cx="1603312" cy="671929"/>
            <a:chOff x="2237168" y="3223796"/>
            <a:chExt cx="1603312" cy="671929"/>
          </a:xfrm>
        </p:grpSpPr>
        <p:sp>
          <p:nvSpPr>
            <p:cNvPr id="56" name="Rectangle 55"/>
            <p:cNvSpPr/>
            <p:nvPr/>
          </p:nvSpPr>
          <p:spPr>
            <a:xfrm>
              <a:off x="2433500" y="3342698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=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92111" y="3223796"/>
              <a:ext cx="10182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 M</a:t>
              </a:r>
              <a:r>
                <a:rPr lang="en-US" baseline="-25000" dirty="0">
                  <a:solidFill>
                    <a:srgbClr val="0000CC"/>
                  </a:solidFill>
                </a:rPr>
                <a:t>S </a:t>
              </a:r>
              <a:r>
                <a:rPr lang="en-US" dirty="0">
                  <a:solidFill>
                    <a:srgbClr val="0000CC"/>
                  </a:solidFill>
                </a:rPr>
                <a:t>M</a:t>
              </a:r>
              <a:r>
                <a:rPr lang="en-US" baseline="-25000" dirty="0">
                  <a:solidFill>
                    <a:srgbClr val="0000CC"/>
                  </a:solidFill>
                </a:rPr>
                <a:t>E</a:t>
              </a: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2237168" y="3342698"/>
              <a:ext cx="29847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F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743200" y="3549633"/>
              <a:ext cx="109728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100689" y="3557171"/>
              <a:ext cx="401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5580112" y="1352550"/>
            <a:ext cx="0" cy="3790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214273" y="1365186"/>
            <a:ext cx="27502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6.7</a:t>
            </a:r>
            <a:r>
              <a:rPr lang="en-US" dirty="0">
                <a:solidFill>
                  <a:srgbClr val="0000CC"/>
                </a:solidFill>
                <a:sym typeface="Symbol"/>
              </a:rPr>
              <a:t>  2  6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-11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 </a:t>
            </a:r>
            <a:r>
              <a:rPr lang="en-US" dirty="0">
                <a:solidFill>
                  <a:srgbClr val="0000CC"/>
                </a:solidFill>
              </a:rPr>
              <a:t>10</a:t>
            </a:r>
            <a:r>
              <a:rPr lang="en-US" baseline="30000" dirty="0">
                <a:solidFill>
                  <a:srgbClr val="0000CC"/>
                </a:solidFill>
              </a:rPr>
              <a:t>30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 </a:t>
            </a:r>
            <a:r>
              <a:rPr lang="en-US" dirty="0">
                <a:solidFill>
                  <a:srgbClr val="0000CC"/>
                </a:solidFill>
              </a:rPr>
              <a:t>10</a:t>
            </a:r>
            <a:r>
              <a:rPr lang="en-US" baseline="30000" dirty="0">
                <a:solidFill>
                  <a:srgbClr val="0000CC"/>
                </a:solidFill>
              </a:rPr>
              <a:t>24 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6236654" y="1687592"/>
            <a:ext cx="2727834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63874" y="1512668"/>
            <a:ext cx="350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=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576333" y="1703740"/>
            <a:ext cx="16481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1.5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 1.5  </a:t>
            </a:r>
            <a:r>
              <a:rPr lang="en-US" dirty="0">
                <a:solidFill>
                  <a:srgbClr val="0000CC"/>
                </a:solidFill>
              </a:rPr>
              <a:t>10</a:t>
            </a:r>
            <a:r>
              <a:rPr lang="en-US" baseline="30000" dirty="0">
                <a:solidFill>
                  <a:srgbClr val="0000CC"/>
                </a:solidFill>
              </a:rPr>
              <a:t>22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33783" y="2156386"/>
            <a:ext cx="27307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6.7</a:t>
            </a:r>
            <a:r>
              <a:rPr lang="en-US" dirty="0">
                <a:solidFill>
                  <a:srgbClr val="0000CC"/>
                </a:solidFill>
                <a:sym typeface="Symbol"/>
              </a:rPr>
              <a:t>  2  6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11 + 30 + 24 - 22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6256164" y="2478792"/>
            <a:ext cx="2607246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863874" y="2309515"/>
            <a:ext cx="350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=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936602" y="2494940"/>
            <a:ext cx="9477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1.5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 1.5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7651522" y="2246969"/>
            <a:ext cx="1024315" cy="12509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368761" y="2913905"/>
            <a:ext cx="11681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80.4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21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6257880" y="3236311"/>
            <a:ext cx="1338456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863874" y="3067034"/>
            <a:ext cx="350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=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586909" y="3252459"/>
            <a:ext cx="5773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2.25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63874" y="3653249"/>
            <a:ext cx="16486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=   35.7</a:t>
            </a:r>
            <a:r>
              <a:rPr lang="en-US" dirty="0">
                <a:solidFill>
                  <a:srgbClr val="0000CC"/>
                </a:solidFill>
                <a:sym typeface="Symbol"/>
              </a:rPr>
              <a:t>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21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863874" y="4037493"/>
            <a:ext cx="1585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3.57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22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702102" y="1382511"/>
            <a:ext cx="11176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kg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4788024" y="4515966"/>
            <a:ext cx="720080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08104" y="4474021"/>
            <a:ext cx="3635896" cy="61800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/>
            <a:r>
              <a:rPr lang="en-US" sz="1600" dirty="0">
                <a:solidFill>
                  <a:prstClr val="black"/>
                </a:solidFill>
                <a:latin typeface="Book Antiqua" pitchFamily="18" charset="0"/>
              </a:rPr>
              <a:t>The force of gravitation between the earth and the sun is 3.57 </a:t>
            </a:r>
            <a:r>
              <a:rPr lang="en-US" sz="1600" dirty="0">
                <a:solidFill>
                  <a:schemeClr val="tx1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dirty="0">
                <a:solidFill>
                  <a:prstClr val="black"/>
                </a:solidFill>
                <a:latin typeface="Book Antiqua" pitchFamily="18" charset="0"/>
              </a:rPr>
              <a:t> 10</a:t>
            </a:r>
            <a:r>
              <a:rPr lang="en-US" sz="1600" baseline="30000" dirty="0">
                <a:solidFill>
                  <a:prstClr val="black"/>
                </a:solidFill>
                <a:latin typeface="Book Antiqua" pitchFamily="18" charset="0"/>
              </a:rPr>
              <a:t>22</a:t>
            </a:r>
            <a:r>
              <a:rPr lang="en-US" sz="1600" dirty="0">
                <a:solidFill>
                  <a:prstClr val="black"/>
                </a:solidFill>
                <a:latin typeface="Book Antiqua" pitchFamily="18" charset="0"/>
              </a:rPr>
              <a:t> N</a:t>
            </a: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580112" y="1512668"/>
            <a:ext cx="298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F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10486" y="2211709"/>
            <a:ext cx="1337978" cy="2362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7327356" y="2164002"/>
            <a:ext cx="5428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10</a:t>
            </a:r>
            <a:r>
              <a:rPr lang="en-US" baseline="30000" dirty="0">
                <a:solidFill>
                  <a:srgbClr val="0000CC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830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"/>
                            </p:stCondLst>
                            <p:childTnLst>
                              <p:par>
                                <p:cTn id="2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5" grpId="0" animBg="1"/>
      <p:bldP spid="23" grpId="0"/>
      <p:bldP spid="24" grpId="0"/>
      <p:bldP spid="25" grpId="0"/>
      <p:bldP spid="27" grpId="0"/>
      <p:bldP spid="28" grpId="0" animBg="1"/>
      <p:bldP spid="29" grpId="0" animBg="1"/>
      <p:bldP spid="30" grpId="0" animBg="1"/>
      <p:bldP spid="31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52" grpId="0"/>
      <p:bldP spid="53" grpId="0"/>
      <p:bldP spid="54" grpId="0"/>
      <p:bldP spid="68" grpId="0"/>
      <p:bldP spid="70" grpId="0"/>
      <p:bldP spid="71" grpId="0"/>
      <p:bldP spid="76" grpId="0"/>
      <p:bldP spid="78" grpId="0"/>
      <p:bldP spid="79" grpId="0"/>
      <p:bldP spid="84" grpId="0"/>
      <p:bldP spid="86" grpId="0"/>
      <p:bldP spid="87" grpId="0"/>
      <p:bldP spid="88" grpId="0"/>
      <p:bldP spid="96" grpId="0"/>
      <p:bldP spid="97" grpId="0"/>
      <p:bldP spid="62" grpId="0" animBg="1"/>
      <p:bldP spid="63" grpId="0" animBg="1"/>
      <p:bldP spid="93" grpId="0"/>
      <p:bldP spid="13" grpId="0" animBg="1"/>
      <p:bldP spid="9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419350"/>
            <a:ext cx="597443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Force of gravitation </a:t>
            </a:r>
          </a:p>
        </p:txBody>
      </p:sp>
    </p:spTree>
    <p:extLst>
      <p:ext uri="{BB962C8B-B14F-4D97-AF65-F5344CB8AC3E}">
        <p14:creationId xmlns:p14="http://schemas.microsoft.com/office/powerpoint/2010/main" val="208939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27932" y="195486"/>
            <a:ext cx="7012420" cy="896875"/>
            <a:chOff x="695856" y="-14311"/>
            <a:chExt cx="6721735" cy="896875"/>
          </a:xfrm>
        </p:grpSpPr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695856" y="13884"/>
              <a:ext cx="6721735" cy="86868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102767" y="-14311"/>
              <a:ext cx="6314824" cy="8676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What is the magnitude of the gravitational force between the earth and a 1 kg object on its surface? (Mass of the earth is 6 × 10</a:t>
              </a:r>
              <a:r>
                <a:rPr lang="en-IN" sz="1600" baseline="30000" dirty="0">
                  <a:solidFill>
                    <a:prstClr val="black"/>
                  </a:solidFill>
                  <a:latin typeface="Book Antiqua" pitchFamily="18" charset="0"/>
                </a:rPr>
                <a:t>24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 kg and radius of the earth is 6.4 × 10</a:t>
              </a:r>
              <a:r>
                <a:rPr lang="en-IN" sz="1600" baseline="30000" dirty="0">
                  <a:solidFill>
                    <a:prstClr val="black"/>
                  </a:solidFill>
                  <a:latin typeface="Book Antiqua" pitchFamily="18" charset="0"/>
                </a:rPr>
                <a:t>6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 m)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6720" y="323883"/>
            <a:ext cx="640080" cy="640080"/>
            <a:chOff x="4953000" y="3718491"/>
            <a:chExt cx="640080" cy="640080"/>
          </a:xfrm>
        </p:grpSpPr>
        <p:sp>
          <p:nvSpPr>
            <p:cNvPr id="7" name="Oval 6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4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22006" y="1072590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91416" y="1054694"/>
            <a:ext cx="21703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Mass of the body (m)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649062" y="1054694"/>
            <a:ext cx="8050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1 kg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91416" y="1365161"/>
            <a:ext cx="22217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Mass of the earth (M)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649062" y="1365161"/>
            <a:ext cx="1426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6 ×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24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kg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2006" y="201358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91416" y="1995686"/>
            <a:ext cx="14992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Force (F)  = ?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22006" y="2460490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5656" y="2442594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F  =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52162" y="2283718"/>
            <a:ext cx="748647" cy="656306"/>
            <a:chOff x="4016335" y="2614038"/>
            <a:chExt cx="748647" cy="656306"/>
          </a:xfrm>
        </p:grpSpPr>
        <p:sp>
          <p:nvSpPr>
            <p:cNvPr id="21" name="TextBox 20"/>
            <p:cNvSpPr txBox="1"/>
            <p:nvPr/>
          </p:nvSpPr>
          <p:spPr>
            <a:xfrm>
              <a:off x="4016335" y="2614038"/>
              <a:ext cx="7486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err="1">
                  <a:solidFill>
                    <a:srgbClr val="C00000"/>
                  </a:solidFill>
                </a:rPr>
                <a:t>GMm</a:t>
              </a:r>
              <a:r>
                <a:rPr lang="en-US" dirty="0">
                  <a:solidFill>
                    <a:srgbClr val="C00000"/>
                  </a:solidFill>
                </a:rPr>
                <a:t>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79363" y="293179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R</a:t>
              </a:r>
              <a:r>
                <a:rPr lang="en-US" baseline="30000" dirty="0">
                  <a:solidFill>
                    <a:srgbClr val="C00000"/>
                  </a:solidFill>
                </a:rPr>
                <a:t>2 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097022" y="2942191"/>
              <a:ext cx="58727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ounded Rectangle 23"/>
          <p:cNvSpPr/>
          <p:nvPr/>
        </p:nvSpPr>
        <p:spPr>
          <a:xfrm>
            <a:off x="533922" y="3040003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75656" y="3018141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F  =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022930" y="2863231"/>
            <a:ext cx="748647" cy="656306"/>
            <a:chOff x="4016335" y="2614038"/>
            <a:chExt cx="748647" cy="656306"/>
          </a:xfrm>
        </p:grpSpPr>
        <p:sp>
          <p:nvSpPr>
            <p:cNvPr id="27" name="TextBox 26"/>
            <p:cNvSpPr txBox="1"/>
            <p:nvPr/>
          </p:nvSpPr>
          <p:spPr>
            <a:xfrm>
              <a:off x="4016335" y="2614038"/>
              <a:ext cx="7486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err="1">
                  <a:solidFill>
                    <a:srgbClr val="0000CC"/>
                  </a:solidFill>
                </a:rPr>
                <a:t>GMm</a:t>
              </a:r>
              <a:r>
                <a:rPr lang="en-US" dirty="0">
                  <a:solidFill>
                    <a:srgbClr val="0000CC"/>
                  </a:solidFill>
                </a:rPr>
                <a:t>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79363" y="293179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30000" dirty="0">
                  <a:solidFill>
                    <a:srgbClr val="0000CC"/>
                  </a:solidFill>
                </a:rPr>
                <a:t>2 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097022" y="2942191"/>
              <a:ext cx="58727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208062" y="3689826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78614" y="3689826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F  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51720" y="3533919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6.67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-11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078255" y="3841745"/>
            <a:ext cx="2309639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06628" y="3826505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(6.4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6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)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01769" y="4452403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51720" y="4319301"/>
            <a:ext cx="1999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6.67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 6 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-11 + 24 - 12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059412" y="4638993"/>
            <a:ext cx="2078549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51459" y="4609460"/>
            <a:ext cx="912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 6.4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19042" y="367335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81426" y="3673356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9.77N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95590" y="3673356"/>
            <a:ext cx="363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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85963" y="3673356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9.8 N.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82692" y="353391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0034" y="3533919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24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05924" y="3533919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</a:t>
            </a:r>
          </a:p>
        </p:txBody>
      </p:sp>
      <p:grpSp>
        <p:nvGrpSpPr>
          <p:cNvPr id="57" name="Group 56" hidden="1"/>
          <p:cNvGrpSpPr/>
          <p:nvPr/>
        </p:nvGrpSpPr>
        <p:grpSpPr>
          <a:xfrm>
            <a:off x="4355976" y="3313505"/>
            <a:ext cx="2093541" cy="914731"/>
            <a:chOff x="4328899" y="2232960"/>
            <a:chExt cx="2093541" cy="914731"/>
          </a:xfrm>
        </p:grpSpPr>
        <p:sp>
          <p:nvSpPr>
            <p:cNvPr id="58" name="Rounded Rectangular Callout 57"/>
            <p:cNvSpPr/>
            <p:nvPr/>
          </p:nvSpPr>
          <p:spPr>
            <a:xfrm>
              <a:off x="4328899" y="2232960"/>
              <a:ext cx="2093541" cy="914731"/>
            </a:xfrm>
            <a:prstGeom prst="wedgeRoundRectCallout">
              <a:avLst>
                <a:gd name="adj1" fmla="val -97875"/>
                <a:gd name="adj2" fmla="val 56946"/>
                <a:gd name="adj3" fmla="val 1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dk1"/>
                </a:solidFill>
                <a:latin typeface="Book Antiqua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37407" y="2280348"/>
              <a:ext cx="20830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    10</a:t>
              </a:r>
              <a:r>
                <a:rPr lang="en-US" sz="1600" b="1" baseline="30000" dirty="0">
                  <a:latin typeface="Book Antiqua" pitchFamily="18" charset="0"/>
                </a:rPr>
                <a:t>-11 </a:t>
              </a:r>
              <a:r>
                <a:rPr lang="en-US" sz="1600" b="1" dirty="0">
                  <a:latin typeface="Book Antiqua" pitchFamily="18" charset="0"/>
                </a:rPr>
                <a:t>× 10</a:t>
              </a:r>
              <a:r>
                <a:rPr lang="en-US" sz="1600" b="1" baseline="30000" dirty="0">
                  <a:latin typeface="Book Antiqua" pitchFamily="18" charset="0"/>
                </a:rPr>
                <a:t>+24 </a:t>
              </a:r>
              <a:r>
                <a:rPr lang="en-US" sz="1600" b="1" dirty="0">
                  <a:latin typeface="Book Antiqua" pitchFamily="18" charset="0"/>
                </a:rPr>
                <a:t>× 10</a:t>
              </a:r>
              <a:r>
                <a:rPr lang="en-US" sz="1600" b="1" baseline="30000" dirty="0">
                  <a:latin typeface="Book Antiqua" pitchFamily="18" charset="0"/>
                </a:rPr>
                <a:t>-12</a:t>
              </a:r>
            </a:p>
            <a:p>
              <a:r>
                <a:rPr lang="en-US" sz="1600" b="1" dirty="0">
                  <a:latin typeface="Book Antiqua" pitchFamily="18" charset="0"/>
                </a:rPr>
                <a:t>=  10</a:t>
              </a:r>
              <a:r>
                <a:rPr lang="en-US" sz="1600" b="1" baseline="30000" dirty="0">
                  <a:latin typeface="Book Antiqua" pitchFamily="18" charset="0"/>
                </a:rPr>
                <a:t>-23+24  </a:t>
              </a:r>
            </a:p>
            <a:p>
              <a:r>
                <a:rPr lang="en-US" sz="1600" b="1" dirty="0">
                  <a:latin typeface="Book Antiqua" pitchFamily="18" charset="0"/>
                </a:rPr>
                <a:t>=  10</a:t>
              </a:r>
            </a:p>
          </p:txBody>
        </p:sp>
      </p:grpSp>
      <p:sp>
        <p:nvSpPr>
          <p:cNvPr id="60" name="Rounded Rectangle 59"/>
          <p:cNvSpPr/>
          <p:nvPr/>
        </p:nvSpPr>
        <p:spPr>
          <a:xfrm>
            <a:off x="4499992" y="4135147"/>
            <a:ext cx="686315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76056" y="4135147"/>
            <a:ext cx="3672408" cy="812867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magnitude of gravitational force between the earth and 1 kg object on it’s surface is 9.8 N 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1491416" y="1688604"/>
            <a:ext cx="22884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Radius of the earth (R)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649062" y="1688604"/>
            <a:ext cx="1404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6.4 × 10</a:t>
            </a:r>
            <a:r>
              <a:rPr lang="en-IN" sz="1600" b="1" baseline="30000" dirty="0">
                <a:solidFill>
                  <a:srgbClr val="0000CC"/>
                </a:solidFill>
                <a:latin typeface="Book Antiqua" pitchFamily="18" charset="0"/>
              </a:rPr>
              <a:t>6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29785" y="317014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79736" y="303704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6.67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887428" y="3356735"/>
            <a:ext cx="1403172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85476" y="3327202"/>
            <a:ext cx="998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6.4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319956" y="303704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26137" y="303704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709876" y="3037043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16056" y="30370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10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4512424" y="3040003"/>
            <a:ext cx="0" cy="21439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87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19" grpId="0"/>
      <p:bldP spid="24" grpId="0" animBg="1"/>
      <p:bldP spid="25" grpId="0"/>
      <p:bldP spid="30" grpId="0"/>
      <p:bldP spid="32" grpId="0"/>
      <p:bldP spid="34" grpId="0"/>
      <p:bldP spid="36" grpId="0"/>
      <p:bldP spid="38" grpId="0"/>
      <p:bldP spid="39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60" grpId="0" animBg="1"/>
      <p:bldP spid="61" grpId="0" animBg="1"/>
      <p:bldP spid="56" grpId="0"/>
      <p:bldP spid="62" grpId="0"/>
      <p:bldP spid="63" grpId="0"/>
      <p:bldP spid="64" grpId="0"/>
      <p:bldP spid="66" grpId="0"/>
      <p:bldP spid="67" grpId="0"/>
      <p:bldP spid="68" grpId="0"/>
      <p:bldP spid="69" grpId="0"/>
      <p:bldP spid="7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727932" y="304329"/>
            <a:ext cx="6220332" cy="667221"/>
            <a:chOff x="695855" y="-17690"/>
            <a:chExt cx="6220332" cy="667221"/>
          </a:xfrm>
        </p:grpSpPr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>
              <a:off x="695855" y="-17690"/>
              <a:ext cx="6220332" cy="66722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1084479" y="56985"/>
              <a:ext cx="5831708" cy="5733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Why is the weight of an object on the moon 1/6</a:t>
              </a:r>
              <a:r>
                <a:rPr lang="en-US" sz="1600" baseline="30000" dirty="0">
                  <a:solidFill>
                    <a:prstClr val="black"/>
                  </a:solidFill>
                  <a:latin typeface="Book Antiqua" pitchFamily="18" charset="0"/>
                </a:rPr>
                <a:t>th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 its weight on the earth?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6720" y="331470"/>
            <a:ext cx="640080" cy="640080"/>
            <a:chOff x="4953000" y="3718491"/>
            <a:chExt cx="640080" cy="640080"/>
          </a:xfrm>
        </p:grpSpPr>
        <p:sp>
          <p:nvSpPr>
            <p:cNvPr id="36" name="Oval 3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406674" y="3742481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5315694" y="969585"/>
            <a:ext cx="0" cy="4171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403648" y="4227934"/>
            <a:ext cx="1644203" cy="671929"/>
            <a:chOff x="2079573" y="3223796"/>
            <a:chExt cx="1644203" cy="671929"/>
          </a:xfrm>
        </p:grpSpPr>
        <p:sp>
          <p:nvSpPr>
            <p:cNvPr id="65" name="Rectangle 64"/>
            <p:cNvSpPr/>
            <p:nvPr/>
          </p:nvSpPr>
          <p:spPr>
            <a:xfrm>
              <a:off x="2503532" y="3380798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=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92111" y="3223796"/>
              <a:ext cx="9316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 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r>
                <a:rPr lang="en-US" baseline="-25000" dirty="0" err="1">
                  <a:solidFill>
                    <a:srgbClr val="0000CC"/>
                  </a:solidFill>
                </a:rPr>
                <a:t>M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2079573" y="3380798"/>
              <a:ext cx="5261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W</a:t>
              </a:r>
              <a:r>
                <a:rPr lang="en-US" sz="1600" b="1" baseline="-25000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M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2781482" y="3549633"/>
              <a:ext cx="91440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107854" y="3557171"/>
              <a:ext cx="5373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-25000" dirty="0">
                  <a:solidFill>
                    <a:srgbClr val="0000CC"/>
                  </a:solidFill>
                </a:rPr>
                <a:t>M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99089" y="2106607"/>
            <a:ext cx="526106" cy="668467"/>
            <a:chOff x="5301605" y="1840799"/>
            <a:chExt cx="526106" cy="668467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5301605" y="1840799"/>
              <a:ext cx="5261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W</a:t>
              </a:r>
              <a:r>
                <a:rPr lang="en-US" sz="1600" b="1" baseline="-25000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M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5331010" y="2195043"/>
              <a:ext cx="49670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5328055" y="2170712"/>
              <a:ext cx="4732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W</a:t>
              </a:r>
              <a:r>
                <a:rPr lang="en-US" sz="1600" b="1" baseline="-25000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E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5320655" y="330476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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27552" y="3176915"/>
            <a:ext cx="11015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7.36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22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6504990" y="3502752"/>
            <a:ext cx="2560320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626543" y="3177912"/>
            <a:ext cx="13003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 (6.4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6</a:t>
            </a:r>
            <a:r>
              <a:rPr lang="en-US" dirty="0">
                <a:solidFill>
                  <a:srgbClr val="0000CC"/>
                </a:solidFill>
              </a:rPr>
              <a:t>)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5664129" y="3172197"/>
            <a:ext cx="593087" cy="656306"/>
            <a:chOff x="4094493" y="2264436"/>
            <a:chExt cx="593087" cy="656306"/>
          </a:xfrm>
        </p:grpSpPr>
        <p:sp>
          <p:nvSpPr>
            <p:cNvPr id="90" name="TextBox 89"/>
            <p:cNvSpPr txBox="1"/>
            <p:nvPr/>
          </p:nvSpPr>
          <p:spPr>
            <a:xfrm>
              <a:off x="4139952" y="2264436"/>
              <a:ext cx="5258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W</a:t>
              </a:r>
              <a:r>
                <a:rPr lang="en-US" baseline="-25000" dirty="0">
                  <a:solidFill>
                    <a:srgbClr val="0000CC"/>
                  </a:solidFill>
                </a:rPr>
                <a:t>M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094493" y="2582188"/>
              <a:ext cx="5930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W</a:t>
              </a:r>
              <a:r>
                <a:rPr lang="en-US" baseline="-25000" dirty="0">
                  <a:solidFill>
                    <a:srgbClr val="0000CC"/>
                  </a:solidFill>
                </a:rPr>
                <a:t>E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097458" y="2592589"/>
              <a:ext cx="54864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6225543" y="3328913"/>
            <a:ext cx="3026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=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15895" y="4725707"/>
            <a:ext cx="10784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= 0.165 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629172" y="3495959"/>
            <a:ext cx="11015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5.98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24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28163" y="3496956"/>
            <a:ext cx="14029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 (1.74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6</a:t>
            </a:r>
            <a:r>
              <a:rPr lang="en-US" dirty="0">
                <a:solidFill>
                  <a:srgbClr val="0000CC"/>
                </a:solidFill>
              </a:rPr>
              <a:t>)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300192" y="4535016"/>
            <a:ext cx="365760" cy="668467"/>
            <a:chOff x="5331010" y="1840799"/>
            <a:chExt cx="365760" cy="668467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5375224" y="1840799"/>
              <a:ext cx="2872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1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331010" y="2195043"/>
              <a:ext cx="36576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5375224" y="2170712"/>
              <a:ext cx="2872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6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</p:grpSp>
      <p:sp>
        <p:nvSpPr>
          <p:cNvPr id="101" name="Rounded Rectangle 100"/>
          <p:cNvSpPr/>
          <p:nvPr/>
        </p:nvSpPr>
        <p:spPr>
          <a:xfrm>
            <a:off x="4644008" y="4606061"/>
            <a:ext cx="720080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428493" y="4625111"/>
            <a:ext cx="3634661" cy="496917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US" sz="1600" dirty="0">
                <a:solidFill>
                  <a:prstClr val="black"/>
                </a:solidFill>
                <a:latin typeface="Book Antiqua" pitchFamily="18" charset="0"/>
              </a:rPr>
              <a:t>Weight of an object on the moon is 1/6 of its weight on the Earth. </a:t>
            </a:r>
            <a:endParaRPr lang="en-IN" sz="16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277427" y="1088610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Mass of the Earth (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</a:rPr>
              <a:t>E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939936" y="1088610"/>
            <a:ext cx="1391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5.98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24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kg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697708" y="108861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113" name="Rounded Rectangle 112"/>
          <p:cNvSpPr>
            <a:spLocks noChangeArrowheads="1"/>
          </p:cNvSpPr>
          <p:nvPr/>
        </p:nvSpPr>
        <p:spPr bwMode="auto">
          <a:xfrm>
            <a:off x="386011" y="1088610"/>
            <a:ext cx="919240" cy="338554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14" name="Rounded Rectangle 113"/>
          <p:cNvSpPr>
            <a:spLocks noChangeArrowheads="1"/>
          </p:cNvSpPr>
          <p:nvPr/>
        </p:nvSpPr>
        <p:spPr bwMode="auto">
          <a:xfrm>
            <a:off x="386011" y="2571750"/>
            <a:ext cx="1041400" cy="338554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386011" y="3147089"/>
            <a:ext cx="1145738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277427" y="1457439"/>
            <a:ext cx="24593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Mass of the Moon (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939936" y="1457439"/>
            <a:ext cx="1391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7.36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kg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3697708" y="143486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277427" y="1826268"/>
            <a:ext cx="24625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Radius of the Earth 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(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R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</a:rPr>
              <a:t>E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3939936" y="1826268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6.4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6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m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697708" y="180405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285032" y="2195096"/>
            <a:ext cx="2571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Radius of the Moon 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(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R</a:t>
            </a:r>
            <a:r>
              <a:rPr lang="en-US" sz="1600" b="1" baseline="-25000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939936" y="2195096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1.74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6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m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3705313" y="219509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600" b="1" dirty="0">
                <a:solidFill>
                  <a:srgbClr val="0000FF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2956" y="2387093"/>
            <a:ext cx="2662735" cy="668467"/>
            <a:chOff x="1342956" y="2387093"/>
            <a:chExt cx="2662735" cy="668467"/>
          </a:xfrm>
        </p:grpSpPr>
        <p:sp>
          <p:nvSpPr>
            <p:cNvPr id="105" name="Rectangle 104"/>
            <p:cNvSpPr/>
            <p:nvPr/>
          </p:nvSpPr>
          <p:spPr>
            <a:xfrm>
              <a:off x="1342956" y="2571750"/>
              <a:ext cx="17059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Prove that W</a:t>
              </a:r>
              <a:r>
                <a:rPr lang="en-US" sz="1600" b="1" baseline="-25000" dirty="0">
                  <a:solidFill>
                    <a:srgbClr val="0000CC"/>
                  </a:solidFill>
                  <a:latin typeface="Book Antiqua" pitchFamily="18" charset="0"/>
                </a:rPr>
                <a:t>M</a:t>
              </a:r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 =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27492" y="2571610"/>
              <a:ext cx="57819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  <a:sym typeface="Symbol"/>
                </a:rPr>
                <a:t>W</a:t>
              </a:r>
              <a:r>
                <a:rPr lang="en-US" baseline="-25000" dirty="0">
                  <a:solidFill>
                    <a:srgbClr val="0000CC"/>
                  </a:solidFill>
                  <a:sym typeface="Symbol"/>
                </a:rPr>
                <a:t>E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3054112" y="2387093"/>
              <a:ext cx="365760" cy="668467"/>
              <a:chOff x="5331010" y="1840799"/>
              <a:chExt cx="365760" cy="668467"/>
            </a:xfrm>
          </p:grpSpPr>
          <p:sp>
            <p:nvSpPr>
              <p:cNvPr id="127" name="Rectangle 126"/>
              <p:cNvSpPr>
                <a:spLocks noChangeArrowheads="1"/>
              </p:cNvSpPr>
              <p:nvPr/>
            </p:nvSpPr>
            <p:spPr bwMode="auto">
              <a:xfrm>
                <a:off x="5375224" y="1840799"/>
                <a:ext cx="28725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1</a:t>
                </a:r>
                <a:endParaRPr lang="en-US" sz="1600" b="1" baseline="-25000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  <p:cxnSp>
            <p:nvCxnSpPr>
              <p:cNvPr id="128" name="Straight Connector 127"/>
              <p:cNvCxnSpPr/>
              <p:nvPr/>
            </p:nvCxnSpPr>
            <p:spPr>
              <a:xfrm>
                <a:off x="5331010" y="2195043"/>
                <a:ext cx="365760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/>
              <p:cNvSpPr>
                <a:spLocks noChangeArrowheads="1"/>
              </p:cNvSpPr>
              <p:nvPr/>
            </p:nvSpPr>
            <p:spPr bwMode="auto">
              <a:xfrm>
                <a:off x="5375224" y="2170712"/>
                <a:ext cx="28725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rgbClr val="0000CC"/>
                    </a:solidFill>
                    <a:latin typeface="Book Antiqua" pitchFamily="18" charset="0"/>
                    <a:sym typeface="Symbol"/>
                  </a:rPr>
                  <a:t>6</a:t>
                </a:r>
                <a:endParaRPr lang="en-US" sz="1600" b="1" baseline="-25000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1382355" y="2962505"/>
            <a:ext cx="1821493" cy="671929"/>
            <a:chOff x="1874389" y="3223796"/>
            <a:chExt cx="1821493" cy="671929"/>
          </a:xfrm>
        </p:grpSpPr>
        <p:sp>
          <p:nvSpPr>
            <p:cNvPr id="56" name="Rectangle 55"/>
            <p:cNvSpPr/>
            <p:nvPr/>
          </p:nvSpPr>
          <p:spPr>
            <a:xfrm>
              <a:off x="2503532" y="3380798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Book Antiqua" pitchFamily="18" charset="0"/>
                </a:rPr>
                <a:t>=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92111" y="3223796"/>
              <a:ext cx="79541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C00000"/>
                  </a:solidFill>
                </a:rPr>
                <a:t>G Mm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1874389" y="3380798"/>
              <a:ext cx="7312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C00000"/>
                  </a:solidFill>
                  <a:latin typeface="Book Antiqua" pitchFamily="18" charset="0"/>
                  <a:sym typeface="Symbol"/>
                </a:rPr>
                <a:t>W = F</a:t>
              </a:r>
              <a:endParaRPr lang="en-US" sz="1600" b="1" baseline="-25000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781482" y="3549633"/>
              <a:ext cx="914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47810" y="3557171"/>
              <a:ext cx="401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</a:rPr>
                <a:t>R</a:t>
              </a:r>
              <a:r>
                <a:rPr lang="en-US" baseline="30000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475656" y="3573137"/>
            <a:ext cx="1388613" cy="671929"/>
            <a:chOff x="2215829" y="3223796"/>
            <a:chExt cx="1388613" cy="671929"/>
          </a:xfrm>
        </p:grpSpPr>
        <p:sp>
          <p:nvSpPr>
            <p:cNvPr id="131" name="Rectangle 130"/>
            <p:cNvSpPr/>
            <p:nvPr/>
          </p:nvSpPr>
          <p:spPr>
            <a:xfrm>
              <a:off x="2503532" y="3380798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=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792111" y="3223796"/>
              <a:ext cx="79541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 Mm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133" name="Rectangle 132"/>
            <p:cNvSpPr>
              <a:spLocks noChangeArrowheads="1"/>
            </p:cNvSpPr>
            <p:nvPr/>
          </p:nvSpPr>
          <p:spPr bwMode="auto">
            <a:xfrm>
              <a:off x="2215829" y="3380798"/>
              <a:ext cx="3898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W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2781482" y="3549633"/>
              <a:ext cx="82296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3047810" y="3557171"/>
              <a:ext cx="401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323528" y="4359528"/>
            <a:ext cx="127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For moon,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6225429" y="846364"/>
            <a:ext cx="1563409" cy="671929"/>
            <a:chOff x="2132473" y="3223796"/>
            <a:chExt cx="1563409" cy="671929"/>
          </a:xfrm>
        </p:grpSpPr>
        <p:sp>
          <p:nvSpPr>
            <p:cNvPr id="144" name="Rectangle 143"/>
            <p:cNvSpPr/>
            <p:nvPr/>
          </p:nvSpPr>
          <p:spPr>
            <a:xfrm>
              <a:off x="2503532" y="3380798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</a:rPr>
                <a:t>=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92111" y="3223796"/>
              <a:ext cx="8787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 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r>
                <a:rPr lang="en-US" baseline="-25000" dirty="0" err="1">
                  <a:solidFill>
                    <a:srgbClr val="0000CC"/>
                  </a:solidFill>
                </a:rPr>
                <a:t>E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2132473" y="3380798"/>
              <a:ext cx="4732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W</a:t>
              </a:r>
              <a:r>
                <a:rPr lang="en-US" sz="1600" b="1" baseline="-25000" dirty="0">
                  <a:solidFill>
                    <a:srgbClr val="0000CC"/>
                  </a:solidFill>
                  <a:latin typeface="Book Antiqua" pitchFamily="18" charset="0"/>
                  <a:sym typeface="Symbol"/>
                </a:rPr>
                <a:t>E</a:t>
              </a:r>
              <a:endParaRPr lang="en-US" sz="1600" b="1" baseline="-25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2781482" y="3549633"/>
              <a:ext cx="91440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3160754" y="3557171"/>
              <a:ext cx="4844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-25000" dirty="0">
                  <a:solidFill>
                    <a:srgbClr val="0000CC"/>
                  </a:solidFill>
                </a:rPr>
                <a:t>E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5304353" y="989971"/>
            <a:ext cx="127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For earth,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148200" y="4384494"/>
            <a:ext cx="127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… … … (1)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788838" y="1010462"/>
            <a:ext cx="127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… … … (2)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315694" y="1407240"/>
            <a:ext cx="1913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Dividing 1 and 2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5971938" y="2295423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463260" y="1764473"/>
            <a:ext cx="942294" cy="671929"/>
            <a:chOff x="6586603" y="2883273"/>
            <a:chExt cx="942294" cy="671929"/>
          </a:xfrm>
        </p:grpSpPr>
        <p:sp>
          <p:nvSpPr>
            <p:cNvPr id="161" name="TextBox 160"/>
            <p:cNvSpPr txBox="1"/>
            <p:nvPr/>
          </p:nvSpPr>
          <p:spPr>
            <a:xfrm>
              <a:off x="6597232" y="2883273"/>
              <a:ext cx="9316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 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r>
                <a:rPr lang="en-US" baseline="-25000" dirty="0" err="1">
                  <a:solidFill>
                    <a:srgbClr val="0000CC"/>
                  </a:solidFill>
                </a:rPr>
                <a:t>M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6586603" y="3209110"/>
              <a:ext cx="91440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6842985" y="3216648"/>
              <a:ext cx="5373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-25000" dirty="0">
                  <a:solidFill>
                    <a:srgbClr val="0000CC"/>
                  </a:solidFill>
                </a:rPr>
                <a:t>M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cxnSp>
        <p:nvCxnSpPr>
          <p:cNvPr id="165" name="Straight Connector 164"/>
          <p:cNvCxnSpPr/>
          <p:nvPr/>
        </p:nvCxnSpPr>
        <p:spPr>
          <a:xfrm>
            <a:off x="6309718" y="2462921"/>
            <a:ext cx="1248208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477207" y="2533070"/>
            <a:ext cx="914400" cy="671929"/>
            <a:chOff x="6723467" y="4023563"/>
            <a:chExt cx="914400" cy="671929"/>
          </a:xfrm>
        </p:grpSpPr>
        <p:sp>
          <p:nvSpPr>
            <p:cNvPr id="168" name="TextBox 167"/>
            <p:cNvSpPr txBox="1"/>
            <p:nvPr/>
          </p:nvSpPr>
          <p:spPr>
            <a:xfrm>
              <a:off x="6734096" y="4023563"/>
              <a:ext cx="8787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 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r>
                <a:rPr lang="en-US" baseline="-25000" dirty="0" err="1">
                  <a:solidFill>
                    <a:srgbClr val="0000CC"/>
                  </a:solidFill>
                </a:rPr>
                <a:t>E</a:t>
              </a:r>
              <a:r>
                <a:rPr lang="en-US" dirty="0" err="1">
                  <a:solidFill>
                    <a:srgbClr val="0000CC"/>
                  </a:solidFill>
                </a:rPr>
                <a:t>m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cxnSp>
          <p:nvCxnSpPr>
            <p:cNvPr id="170" name="Straight Connector 169"/>
            <p:cNvCxnSpPr/>
            <p:nvPr/>
          </p:nvCxnSpPr>
          <p:spPr>
            <a:xfrm>
              <a:off x="6723467" y="4349400"/>
              <a:ext cx="91440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6895885" y="4356938"/>
              <a:ext cx="4844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-25000" dirty="0">
                  <a:solidFill>
                    <a:srgbClr val="0000CC"/>
                  </a:solidFill>
                </a:rPr>
                <a:t>E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cxnSp>
        <p:nvCxnSpPr>
          <p:cNvPr id="172" name="Straight Connector 171"/>
          <p:cNvCxnSpPr/>
          <p:nvPr/>
        </p:nvCxnSpPr>
        <p:spPr>
          <a:xfrm flipH="1">
            <a:off x="6539230" y="2630942"/>
            <a:ext cx="220789" cy="1499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6539229" y="1858762"/>
            <a:ext cx="220789" cy="1499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7091943" y="2646062"/>
            <a:ext cx="220789" cy="1499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122599" y="1862618"/>
            <a:ext cx="220789" cy="1499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7817717" y="2147493"/>
            <a:ext cx="557807" cy="671929"/>
            <a:chOff x="6586603" y="2883273"/>
            <a:chExt cx="557807" cy="671929"/>
          </a:xfrm>
        </p:grpSpPr>
        <p:sp>
          <p:nvSpPr>
            <p:cNvPr id="177" name="TextBox 176"/>
            <p:cNvSpPr txBox="1"/>
            <p:nvPr/>
          </p:nvSpPr>
          <p:spPr>
            <a:xfrm>
              <a:off x="6597232" y="2883273"/>
              <a:ext cx="5261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M</a:t>
              </a:r>
              <a:r>
                <a:rPr lang="en-US" baseline="-25000" dirty="0">
                  <a:solidFill>
                    <a:srgbClr val="0000CC"/>
                  </a:solidFill>
                </a:rPr>
                <a:t>M</a:t>
              </a:r>
            </a:p>
          </p:txBody>
        </p:sp>
        <p:cxnSp>
          <p:nvCxnSpPr>
            <p:cNvPr id="178" name="Straight Connector 177"/>
            <p:cNvCxnSpPr/>
            <p:nvPr/>
          </p:nvCxnSpPr>
          <p:spPr>
            <a:xfrm>
              <a:off x="6586603" y="3209110"/>
              <a:ext cx="54864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/>
            <p:cNvSpPr txBox="1"/>
            <p:nvPr/>
          </p:nvSpPr>
          <p:spPr>
            <a:xfrm>
              <a:off x="6607083" y="3216648"/>
              <a:ext cx="5373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dirty="0">
                  <a:solidFill>
                    <a:srgbClr val="0000CC"/>
                  </a:solidFill>
                </a:rPr>
                <a:t>R</a:t>
              </a:r>
              <a:r>
                <a:rPr lang="en-US" baseline="-25000" dirty="0">
                  <a:solidFill>
                    <a:srgbClr val="0000CC"/>
                  </a:solidFill>
                </a:rPr>
                <a:t>M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sp>
        <p:nvSpPr>
          <p:cNvPr id="180" name="Rectangle 179"/>
          <p:cNvSpPr/>
          <p:nvPr/>
        </p:nvSpPr>
        <p:spPr>
          <a:xfrm>
            <a:off x="7535260" y="2307508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11981" y="2290046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567618" y="244922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M</a:t>
            </a:r>
            <a:r>
              <a:rPr lang="en-US" baseline="-25000" dirty="0">
                <a:solidFill>
                  <a:srgbClr val="0000CC"/>
                </a:solidFill>
              </a:rPr>
              <a:t>E</a:t>
            </a:r>
          </a:p>
        </p:txBody>
      </p:sp>
      <p:cxnSp>
        <p:nvCxnSpPr>
          <p:cNvPr id="184" name="Straight Connector 183"/>
          <p:cNvCxnSpPr/>
          <p:nvPr/>
        </p:nvCxnSpPr>
        <p:spPr>
          <a:xfrm>
            <a:off x="8606255" y="2472682"/>
            <a:ext cx="374729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8562008" y="2139702"/>
            <a:ext cx="4844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R</a:t>
            </a:r>
            <a:r>
              <a:rPr lang="en-US" baseline="-25000" dirty="0">
                <a:solidFill>
                  <a:srgbClr val="0000CC"/>
                </a:solidFill>
              </a:rPr>
              <a:t>E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22664" y="3906137"/>
            <a:ext cx="11015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7.36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22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600102" y="4231974"/>
            <a:ext cx="2593447" cy="0"/>
          </a:xfrm>
          <a:prstGeom prst="line">
            <a:avLst/>
          </a:prstGeom>
          <a:ln w="19050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6721655" y="3907134"/>
            <a:ext cx="13676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 40.96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12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20655" y="4058135"/>
            <a:ext cx="3026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=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724284" y="4225181"/>
            <a:ext cx="11015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5.98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24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723275" y="4226178"/>
            <a:ext cx="14702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 3.0276 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r>
              <a:rPr lang="en-US" baseline="30000" dirty="0">
                <a:solidFill>
                  <a:srgbClr val="0000CC"/>
                </a:solidFill>
              </a:rPr>
              <a:t>12</a:t>
            </a:r>
          </a:p>
        </p:txBody>
      </p:sp>
      <p:cxnSp>
        <p:nvCxnSpPr>
          <p:cNvPr id="137" name="Straight Connector 136"/>
          <p:cNvCxnSpPr/>
          <p:nvPr/>
        </p:nvCxnSpPr>
        <p:spPr>
          <a:xfrm flipH="1">
            <a:off x="7729136" y="4267174"/>
            <a:ext cx="309951" cy="24690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7619522" y="3952400"/>
            <a:ext cx="338632" cy="22363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7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82" grpId="0"/>
      <p:bldP spid="83" grpId="0"/>
      <p:bldP spid="87" grpId="0"/>
      <p:bldP spid="93" grpId="0"/>
      <p:bldP spid="94" grpId="0"/>
      <p:bldP spid="95" grpId="0"/>
      <p:bldP spid="96" grpId="0"/>
      <p:bldP spid="101" grpId="0" animBg="1"/>
      <p:bldP spid="102" grpId="0" animBg="1"/>
      <p:bldP spid="103" grpId="0"/>
      <p:bldP spid="104" grpId="0"/>
      <p:bldP spid="106" grpId="0"/>
      <p:bldP spid="113" grpId="0" animBg="1"/>
      <p:bldP spid="114" grpId="0" animBg="1"/>
      <p:bldP spid="115" grpId="0" animBg="1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42" grpId="0"/>
      <p:bldP spid="149" grpId="0"/>
      <p:bldP spid="150" grpId="0"/>
      <p:bldP spid="151" grpId="0"/>
      <p:bldP spid="152" grpId="0"/>
      <p:bldP spid="154" grpId="0"/>
      <p:bldP spid="180" grpId="0"/>
      <p:bldP spid="181" grpId="0"/>
      <p:bldP spid="183" grpId="0"/>
      <p:bldP spid="185" grpId="0"/>
      <p:bldP spid="107" grpId="0"/>
      <p:bldP spid="109" grpId="0"/>
      <p:bldP spid="110" grpId="0"/>
      <p:bldP spid="111" grpId="0"/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ink-school\Desktop\canstock83714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99" y="3702757"/>
            <a:ext cx="1457855" cy="113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ink-school\Desktop\thinker-smiley-268x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76" y="2776910"/>
            <a:ext cx="1928623" cy="17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ink-school\Desktop\confused-nerd-emotic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3" y="617451"/>
            <a:ext cx="2486843" cy="22829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6066849" y="944468"/>
            <a:ext cx="57150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66009" y="944468"/>
            <a:ext cx="57150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458" name="Picture 2" descr="D:\vedika\vedika work\vedika_PPT\science\images (1).jp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423469" y="1752821"/>
            <a:ext cx="1572446" cy="533172"/>
          </a:xfrm>
          <a:prstGeom prst="rect">
            <a:avLst/>
          </a:prstGeom>
          <a:noFill/>
        </p:spPr>
      </p:pic>
      <p:pic>
        <p:nvPicPr>
          <p:cNvPr id="12" name="Picture 2" descr="D:\vedika\vedika work\vedika_PPT\science\images (1)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712769" y="1543042"/>
            <a:ext cx="838200" cy="756148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>
            <a:off x="6091614" y="2000242"/>
            <a:ext cx="57150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990774" y="2000242"/>
            <a:ext cx="57150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12569" y="1502967"/>
            <a:ext cx="142699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Attraction</a:t>
            </a:r>
          </a:p>
        </p:txBody>
      </p:sp>
      <p:pic>
        <p:nvPicPr>
          <p:cNvPr id="19459" name="Picture 3" descr="D:\vedika\vedika work\vedika_PPT\science\mars_&amp;_earth_compared_600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contrast="30000"/>
          </a:blip>
          <a:srcRect l="66038" t="22641" b="26415"/>
          <a:stretch>
            <a:fillRect/>
          </a:stretch>
        </p:blipFill>
        <p:spPr bwMode="auto">
          <a:xfrm>
            <a:off x="7673740" y="2660246"/>
            <a:ext cx="992458" cy="744344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>
            <a:off x="6150391" y="3032418"/>
            <a:ext cx="608533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6934200" y="3031226"/>
            <a:ext cx="595856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12569" y="2532019"/>
            <a:ext cx="142699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Attraction</a:t>
            </a:r>
          </a:p>
        </p:txBody>
      </p:sp>
      <p:pic>
        <p:nvPicPr>
          <p:cNvPr id="22" name="Picture 3" descr="D:\vedika\vedika work\vedika_PPT\science\mars_&amp;_earth_compared_600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contrast="20000"/>
          </a:blip>
          <a:srcRect l="2830" t="8491" r="40566" b="9434"/>
          <a:stretch>
            <a:fillRect/>
          </a:stretch>
        </p:blipFill>
        <p:spPr bwMode="auto">
          <a:xfrm>
            <a:off x="4299507" y="2376138"/>
            <a:ext cx="1889256" cy="1369711"/>
          </a:xfrm>
          <a:prstGeom prst="rect">
            <a:avLst/>
          </a:prstGeom>
          <a:noFill/>
        </p:spPr>
      </p:pic>
      <p:pic>
        <p:nvPicPr>
          <p:cNvPr id="7169" name="Picture 1" descr="D:\vedika\vedika work\vedika_PPT\science\Pull of the earth\Images\newton.jpg"/>
          <p:cNvPicPr>
            <a:picLocks noChangeAspect="1" noChangeArrowheads="1"/>
          </p:cNvPicPr>
          <p:nvPr/>
        </p:nvPicPr>
        <p:blipFill>
          <a:blip r:embed="rId9" cstate="print">
            <a:lum contrast="10000"/>
          </a:blip>
          <a:srcRect/>
          <a:stretch>
            <a:fillRect/>
          </a:stretch>
        </p:blipFill>
        <p:spPr bwMode="auto">
          <a:xfrm>
            <a:off x="609600" y="1543050"/>
            <a:ext cx="3563256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3" descr="D:\vedika\vedika work\vedika_PPT\science\Pull of the earth\Images\images (8)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0872" y="1600200"/>
            <a:ext cx="264329" cy="228600"/>
          </a:xfrm>
          <a:prstGeom prst="rect">
            <a:avLst/>
          </a:prstGeom>
          <a:noFill/>
        </p:spPr>
      </p:pic>
      <p:pic>
        <p:nvPicPr>
          <p:cNvPr id="27" name="Picture 3" descr="D:\vedika\vedika work\vedika_PPT\science\Pull of the earth\Images\images (8)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76042" y="1614487"/>
            <a:ext cx="214768" cy="185738"/>
          </a:xfrm>
          <a:prstGeom prst="rect">
            <a:avLst/>
          </a:prstGeom>
          <a:noFill/>
        </p:spPr>
      </p:pic>
      <p:grpSp>
        <p:nvGrpSpPr>
          <p:cNvPr id="33" name="Group 32"/>
          <p:cNvGrpSpPr/>
          <p:nvPr/>
        </p:nvGrpSpPr>
        <p:grpSpPr>
          <a:xfrm>
            <a:off x="2639704" y="1823380"/>
            <a:ext cx="359394" cy="542985"/>
            <a:chOff x="1673225" y="2438400"/>
            <a:chExt cx="359394" cy="723980"/>
          </a:xfrm>
        </p:grpSpPr>
        <p:sp>
          <p:nvSpPr>
            <p:cNvPr id="28" name="TextBox 27"/>
            <p:cNvSpPr txBox="1"/>
            <p:nvPr/>
          </p:nvSpPr>
          <p:spPr>
            <a:xfrm>
              <a:off x="1673225" y="2628900"/>
              <a:ext cx="35939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Bookman Old Style" pitchFamily="18" charset="0"/>
                </a:rPr>
                <a:t>F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5400000">
              <a:off x="1709737" y="2557463"/>
              <a:ext cx="242888" cy="47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861380" y="1429322"/>
            <a:ext cx="2923529" cy="1122536"/>
            <a:chOff x="457200" y="838200"/>
            <a:chExt cx="1281669" cy="626603"/>
          </a:xfrm>
        </p:grpSpPr>
        <p:sp>
          <p:nvSpPr>
            <p:cNvPr id="29" name="Cloud Callout 28"/>
            <p:cNvSpPr/>
            <p:nvPr/>
          </p:nvSpPr>
          <p:spPr>
            <a:xfrm>
              <a:off x="457200" y="838200"/>
              <a:ext cx="1281669" cy="533400"/>
            </a:xfrm>
            <a:prstGeom prst="cloudCallout">
              <a:avLst>
                <a:gd name="adj1" fmla="val -31533"/>
                <a:gd name="adj2" fmla="val 61241"/>
              </a:avLst>
            </a:prstGeom>
            <a:solidFill>
              <a:schemeClr val="bg1"/>
            </a:solidFill>
            <a:ln>
              <a:solidFill>
                <a:srgbClr val="0000FF"/>
              </a:solidFill>
            </a:ln>
            <a:effectLst>
              <a:glow rad="101600">
                <a:srgbClr val="00206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93868" y="897857"/>
              <a:ext cx="1096772" cy="56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Bookman Old Style" pitchFamily="18" charset="0"/>
                </a:rPr>
                <a:t>Newton started to </a:t>
              </a:r>
              <a:r>
                <a:rPr lang="en-US" sz="2000" b="1" dirty="0" err="1">
                  <a:latin typeface="Bookman Old Style" pitchFamily="18" charset="0"/>
                </a:rPr>
                <a:t>analyse</a:t>
              </a:r>
              <a:endParaRPr lang="en-US" sz="2000" b="1" dirty="0">
                <a:latin typeface="Bookman Old Style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31168" y="1432766"/>
            <a:ext cx="3397980" cy="1235976"/>
            <a:chOff x="505128" y="793434"/>
            <a:chExt cx="1595328" cy="892501"/>
          </a:xfrm>
        </p:grpSpPr>
        <p:sp>
          <p:nvSpPr>
            <p:cNvPr id="35" name="Cloud Callout 34"/>
            <p:cNvSpPr/>
            <p:nvPr/>
          </p:nvSpPr>
          <p:spPr>
            <a:xfrm>
              <a:off x="505128" y="793434"/>
              <a:ext cx="1083988" cy="676639"/>
            </a:xfrm>
            <a:prstGeom prst="cloudCallout">
              <a:avLst>
                <a:gd name="adj1" fmla="val -27199"/>
                <a:gd name="adj2" fmla="val 64011"/>
              </a:avLst>
            </a:prstGeom>
            <a:solidFill>
              <a:schemeClr val="bg1"/>
            </a:solidFill>
            <a:ln>
              <a:solidFill>
                <a:srgbClr val="0000FF"/>
              </a:solidFill>
            </a:ln>
            <a:effectLst>
              <a:glow rad="101600">
                <a:srgbClr val="00206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209" y="867595"/>
              <a:ext cx="1493247" cy="818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Bookman Old Style" pitchFamily="18" charset="0"/>
                </a:rPr>
                <a:t>Gravity was discovered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54807" y="812225"/>
            <a:ext cx="3892412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GRAVITATIONAL FORCE ACTS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BETWEEN ANY TWO BODIES</a:t>
            </a:r>
          </a:p>
        </p:txBody>
      </p:sp>
      <p:sp>
        <p:nvSpPr>
          <p:cNvPr id="38" name="Oval 37"/>
          <p:cNvSpPr/>
          <p:nvPr/>
        </p:nvSpPr>
        <p:spPr>
          <a:xfrm>
            <a:off x="5170229" y="694912"/>
            <a:ext cx="614680" cy="461010"/>
          </a:xfrm>
          <a:prstGeom prst="ellipse">
            <a:avLst/>
          </a:prstGeom>
          <a:solidFill>
            <a:srgbClr val="F145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ookman Old Style" pitchFamily="18" charset="0"/>
              </a:rPr>
              <a:t>A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788969" y="715867"/>
            <a:ext cx="558800" cy="419100"/>
            <a:chOff x="5105400" y="-685800"/>
            <a:chExt cx="558800" cy="558800"/>
          </a:xfrm>
        </p:grpSpPr>
        <p:sp>
          <p:nvSpPr>
            <p:cNvPr id="42" name="Oval 41"/>
            <p:cNvSpPr/>
            <p:nvPr/>
          </p:nvSpPr>
          <p:spPr>
            <a:xfrm>
              <a:off x="5105400" y="-685800"/>
              <a:ext cx="558800" cy="558800"/>
            </a:xfrm>
            <a:prstGeom prst="ellipse">
              <a:avLst/>
            </a:prstGeom>
            <a:solidFill>
              <a:srgbClr val="F145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09111" y="-644073"/>
              <a:ext cx="35137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Bookman Old Style" pitchFamily="18" charset="0"/>
                </a:rPr>
                <a:t>B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112569" y="459068"/>
            <a:ext cx="1426994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Attraction</a:t>
            </a:r>
          </a:p>
        </p:txBody>
      </p:sp>
      <p:sp>
        <p:nvSpPr>
          <p:cNvPr id="2" name="Cloud Callout 1"/>
          <p:cNvSpPr/>
          <p:nvPr/>
        </p:nvSpPr>
        <p:spPr>
          <a:xfrm>
            <a:off x="3282726" y="371667"/>
            <a:ext cx="3693328" cy="1233646"/>
          </a:xfrm>
          <a:prstGeom prst="cloudCallout">
            <a:avLst>
              <a:gd name="adj1" fmla="val -60283"/>
              <a:gd name="adj2" fmla="val 3073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How was gravity discovered…?</a:t>
            </a:r>
          </a:p>
        </p:txBody>
      </p:sp>
      <p:sp>
        <p:nvSpPr>
          <p:cNvPr id="3" name="Cloud Callout 2"/>
          <p:cNvSpPr/>
          <p:nvPr/>
        </p:nvSpPr>
        <p:spPr>
          <a:xfrm>
            <a:off x="2999098" y="438151"/>
            <a:ext cx="3353501" cy="1104900"/>
          </a:xfrm>
          <a:prstGeom prst="cloudCallout">
            <a:avLst>
              <a:gd name="adj1" fmla="val -33346"/>
              <a:gd name="adj2" fmla="val 117182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</a:rPr>
              <a:t>Newton was relaxing under a apple tree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2931170" y="734615"/>
            <a:ext cx="2631430" cy="972741"/>
          </a:xfrm>
          <a:prstGeom prst="cloudCallout">
            <a:avLst>
              <a:gd name="adj1" fmla="val -38506"/>
              <a:gd name="adj2" fmla="val 6992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An apple fell on newton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1981200" y="330994"/>
            <a:ext cx="4777724" cy="1497806"/>
          </a:xfrm>
          <a:prstGeom prst="cloudCallout">
            <a:avLst>
              <a:gd name="adj1" fmla="val -19769"/>
              <a:gd name="adj2" fmla="val 8593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Newton thought further, gravitational force is not just between the Earth and an apple.</a:t>
            </a:r>
            <a:r>
              <a:rPr lang="en-US" dirty="0"/>
              <a:t> 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3619501" y="1536195"/>
            <a:ext cx="4512368" cy="1651732"/>
          </a:xfrm>
          <a:prstGeom prst="cloudCallout">
            <a:avLst>
              <a:gd name="adj1" fmla="val 36565"/>
              <a:gd name="adj2" fmla="val -6301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Bookman Old Style" pitchFamily="18" charset="0"/>
              </a:rPr>
              <a:t>So if there are two bodies. A and B, there is a force of attraction between them.</a:t>
            </a:r>
          </a:p>
        </p:txBody>
      </p:sp>
      <p:sp>
        <p:nvSpPr>
          <p:cNvPr id="10" name="Cloud Callout 9"/>
          <p:cNvSpPr/>
          <p:nvPr/>
        </p:nvSpPr>
        <p:spPr>
          <a:xfrm>
            <a:off x="5428413" y="1424734"/>
            <a:ext cx="2245327" cy="1112745"/>
          </a:xfrm>
          <a:prstGeom prst="cloudCallout">
            <a:avLst>
              <a:gd name="adj1" fmla="val -37397"/>
              <a:gd name="adj2" fmla="val 8707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Now this is </a:t>
            </a:r>
            <a:r>
              <a:rPr lang="en-US" b="1" dirty="0" err="1">
                <a:latin typeface="Bookman Old Style" pitchFamily="18" charset="0"/>
              </a:rPr>
              <a:t>absured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4597652" y="2492763"/>
            <a:ext cx="2932403" cy="1200051"/>
          </a:xfrm>
          <a:prstGeom prst="cloudCallout">
            <a:avLst>
              <a:gd name="adj1" fmla="val 39400"/>
              <a:gd name="adj2" fmla="val -80813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11129" y="2628266"/>
            <a:ext cx="244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If a man is walking on road and a car is passing by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65049" y="2639962"/>
            <a:ext cx="2526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Man should get attracted to the car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5334000" y="3386635"/>
            <a:ext cx="3245809" cy="1444915"/>
          </a:xfrm>
          <a:prstGeom prst="cloudCallout">
            <a:avLst>
              <a:gd name="adj1" fmla="val 18786"/>
              <a:gd name="adj2" fmla="val -84346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ookman Old Style" pitchFamily="18" charset="0"/>
              </a:rPr>
              <a:t>Planets around earth should get attracted to each other</a:t>
            </a:r>
          </a:p>
        </p:txBody>
      </p:sp>
      <p:sp>
        <p:nvSpPr>
          <p:cNvPr id="23" name="Cloud Callout 22"/>
          <p:cNvSpPr/>
          <p:nvPr/>
        </p:nvSpPr>
        <p:spPr>
          <a:xfrm>
            <a:off x="5724172" y="1980526"/>
            <a:ext cx="2826797" cy="1369560"/>
          </a:xfrm>
          <a:prstGeom prst="cloudCallout">
            <a:avLst>
              <a:gd name="adj1" fmla="val -30474"/>
              <a:gd name="adj2" fmla="val 7743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624" y="2355182"/>
            <a:ext cx="2182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But we don’t see this happening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836920" y="2431018"/>
            <a:ext cx="26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Lets see why..???</a:t>
            </a:r>
          </a:p>
        </p:txBody>
      </p:sp>
      <p:pic>
        <p:nvPicPr>
          <p:cNvPr id="48" name="Picture 6" descr="C:\Users\ink-school\Pictures\imagesCAWD7BJ5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9" t="1" r="6707" b="77642"/>
          <a:stretch/>
        </p:blipFill>
        <p:spPr bwMode="auto">
          <a:xfrm>
            <a:off x="6663114" y="3386635"/>
            <a:ext cx="424650" cy="3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71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7687E-6 C -0.03507 0.03331 -0.04549 0.12551 -0.03646 0.16066 C -0.21007 0.20167 -0.22049 0.32902 -0.26875 0.37373 " pathEditMode="relative" rAng="0" ptsTypes="fff">
                                      <p:cBhvr>
                                        <p:cTn id="43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38" y="186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19457E-6 L -0.06007 0.3308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" y="1652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0333E-6 L -0.04462 0.254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2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37" grpId="0" uiExpand="1" build="p" animBg="1"/>
      <p:bldP spid="38" grpId="0" animBg="1"/>
      <p:bldP spid="46" grpId="0" animBg="1"/>
      <p:bldP spid="2" grpId="0" animBg="1"/>
      <p:bldP spid="2" grpId="1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5" grpId="0"/>
      <p:bldP spid="15" grpId="1"/>
      <p:bldP spid="47" grpId="1"/>
      <p:bldP spid="47" grpId="2"/>
      <p:bldP spid="21" grpId="0" animBg="1"/>
      <p:bldP spid="21" grpId="1" animBg="1"/>
      <p:bldP spid="23" grpId="0" animBg="1"/>
      <p:bldP spid="23" grpId="1" animBg="1"/>
      <p:bldP spid="24" grpId="0"/>
      <p:bldP spid="24" grpId="1"/>
      <p:bldP spid="52" grpId="0"/>
      <p:bldP spid="5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1" y="2419350"/>
            <a:ext cx="5105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Mass And Weight</a:t>
            </a:r>
          </a:p>
        </p:txBody>
      </p:sp>
    </p:spTree>
    <p:extLst>
      <p:ext uri="{BB962C8B-B14F-4D97-AF65-F5344CB8AC3E}">
        <p14:creationId xmlns:p14="http://schemas.microsoft.com/office/powerpoint/2010/main" val="1149872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27932" y="195486"/>
            <a:ext cx="6532403" cy="896875"/>
            <a:chOff x="695856" y="-14311"/>
            <a:chExt cx="6261616" cy="896875"/>
          </a:xfrm>
        </p:grpSpPr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695856" y="13884"/>
              <a:ext cx="6261616" cy="86868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102767" y="-14311"/>
              <a:ext cx="5822638" cy="8676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Gravitational force on the surface of the moon is only 1/6 as strong as gravitational force on the earth. What is the weight in newton's of a 10 kg object on the moon and on the earth ?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6720" y="323883"/>
            <a:ext cx="640080" cy="640080"/>
            <a:chOff x="4953000" y="3718491"/>
            <a:chExt cx="640080" cy="640080"/>
          </a:xfrm>
        </p:grpSpPr>
        <p:sp>
          <p:nvSpPr>
            <p:cNvPr id="7" name="Oval 6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6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22006" y="1111664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36803" y="1093768"/>
            <a:ext cx="3170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Mass of the object on the moon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82363" y="1093768"/>
            <a:ext cx="9589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10 kg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31640" y="1407200"/>
            <a:ext cx="3170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Mass of the object on the earth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477200" y="1407200"/>
            <a:ext cx="9589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10 kg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2006" y="2162015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70323" y="2177914"/>
            <a:ext cx="41019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IN" sz="1600" b="1" dirty="0" err="1">
                <a:solidFill>
                  <a:srgbClr val="0000CC"/>
                </a:solidFill>
                <a:latin typeface="Book Antiqua" pitchFamily="18" charset="0"/>
              </a:rPr>
              <a:t>i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 Weight of the object on the earth (W</a:t>
            </a:r>
            <a:r>
              <a:rPr lang="en-IN" sz="1600" b="1" baseline="-25000" dirty="0">
                <a:solidFill>
                  <a:srgbClr val="0000CC"/>
                </a:solidFill>
                <a:latin typeface="Book Antiqua" pitchFamily="18" charset="0"/>
              </a:rPr>
              <a:t>E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23875" y="2177914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?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70323" y="2478932"/>
            <a:ext cx="41969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(ii) Weight of the object on the moon (W</a:t>
            </a:r>
            <a:r>
              <a:rPr lang="en-IN" sz="1600" b="1" baseline="-25000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523875" y="2478932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22006" y="2783726"/>
            <a:ext cx="1079141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70323" y="2765830"/>
            <a:ext cx="13692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dirty="0" err="1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) W</a:t>
            </a:r>
            <a:r>
              <a:rPr lang="en-US" baseline="-25000" dirty="0">
                <a:solidFill>
                  <a:srgbClr val="C00000"/>
                </a:solidFill>
              </a:rPr>
              <a:t>E</a:t>
            </a:r>
            <a:r>
              <a:rPr lang="en-US" dirty="0">
                <a:solidFill>
                  <a:srgbClr val="C00000"/>
                </a:solidFill>
              </a:rPr>
              <a:t>  =  mg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1321495" y="1783474"/>
            <a:ext cx="6131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(ii)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33922" y="3165710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06438" y="3147814"/>
            <a:ext cx="37977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IN" dirty="0">
                <a:solidFill>
                  <a:srgbClr val="0000CC"/>
                </a:solidFill>
              </a:rPr>
              <a:t>Weight of the object on the earth (W</a:t>
            </a:r>
            <a:r>
              <a:rPr lang="en-IN" baseline="-25000" dirty="0">
                <a:solidFill>
                  <a:srgbClr val="0000CC"/>
                </a:solidFill>
              </a:rPr>
              <a:t>E</a:t>
            </a:r>
            <a:r>
              <a:rPr lang="en-IN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5220563" y="3147814"/>
            <a:ext cx="7601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mg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223470" y="3434122"/>
            <a:ext cx="668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10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797883" y="3431686"/>
            <a:ext cx="6559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9.8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223470" y="3697771"/>
            <a:ext cx="891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98 N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84428" y="1624598"/>
            <a:ext cx="1317351" cy="643606"/>
            <a:chOff x="1851723" y="2779540"/>
            <a:chExt cx="1317351" cy="643606"/>
          </a:xfrm>
        </p:grpSpPr>
        <p:sp>
          <p:nvSpPr>
            <p:cNvPr id="29" name="TextBox 28"/>
            <p:cNvSpPr txBox="1"/>
            <p:nvPr/>
          </p:nvSpPr>
          <p:spPr>
            <a:xfrm>
              <a:off x="1851723" y="2938416"/>
              <a:ext cx="7920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W</a:t>
              </a:r>
              <a:r>
                <a:rPr lang="en-US" baseline="-25000" dirty="0">
                  <a:solidFill>
                    <a:srgbClr val="0000CC"/>
                  </a:solidFill>
                </a:rPr>
                <a:t>M</a:t>
              </a:r>
              <a:r>
                <a:rPr lang="en-US" dirty="0">
                  <a:solidFill>
                    <a:srgbClr val="0000CC"/>
                  </a:solidFill>
                </a:rPr>
                <a:t> =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504976" y="2779540"/>
              <a:ext cx="288635" cy="643606"/>
              <a:chOff x="4195541" y="2614038"/>
              <a:chExt cx="288635" cy="643606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195541" y="2614038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>
                    <a:solidFill>
                      <a:srgbClr val="0000CC"/>
                    </a:solidFill>
                  </a:rPr>
                  <a:t>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195541" y="29190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>
                    <a:solidFill>
                      <a:srgbClr val="0000CC"/>
                    </a:solidFill>
                  </a:rPr>
                  <a:t>6</a:t>
                </a:r>
                <a:endParaRPr lang="en-US" baseline="30000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4246297" y="2942191"/>
                <a:ext cx="187123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2689250" y="2931790"/>
              <a:ext cx="4798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W</a:t>
              </a:r>
              <a:r>
                <a:rPr lang="en-US" baseline="-25000" dirty="0">
                  <a:solidFill>
                    <a:srgbClr val="0000CC"/>
                  </a:solidFill>
                </a:rPr>
                <a:t>E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506438" y="4227622"/>
            <a:ext cx="3804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IN" dirty="0">
                <a:solidFill>
                  <a:srgbClr val="0000CC"/>
                </a:solidFill>
              </a:rPr>
              <a:t>Weight of the object on the moon (W</a:t>
            </a:r>
            <a:r>
              <a:rPr lang="en-IN" baseline="-25000" dirty="0">
                <a:solidFill>
                  <a:srgbClr val="0000CC"/>
                </a:solidFill>
              </a:rPr>
              <a:t>M</a:t>
            </a:r>
            <a:r>
              <a:rPr lang="en-IN" dirty="0">
                <a:solidFill>
                  <a:srgbClr val="0000CC"/>
                </a:solidFill>
              </a:rPr>
              <a:t>)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496262" y="4075096"/>
            <a:ext cx="664098" cy="643606"/>
            <a:chOff x="2708176" y="2704718"/>
            <a:chExt cx="664098" cy="643606"/>
          </a:xfrm>
        </p:grpSpPr>
        <p:sp>
          <p:nvSpPr>
            <p:cNvPr id="45" name="TextBox 44"/>
            <p:cNvSpPr txBox="1"/>
            <p:nvPr/>
          </p:nvSpPr>
          <p:spPr>
            <a:xfrm>
              <a:off x="2708176" y="2704718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08176" y="300977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6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758932" y="3032871"/>
              <a:ext cx="187123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892450" y="2856968"/>
              <a:ext cx="4798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W</a:t>
              </a:r>
              <a:r>
                <a:rPr lang="en-US" baseline="-25000" dirty="0">
                  <a:solidFill>
                    <a:srgbClr val="0000CC"/>
                  </a:solidFill>
                </a:rPr>
                <a:t>E</a:t>
              </a:r>
            </a:p>
          </p:txBody>
        </p:sp>
      </p:grp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215850" y="4202474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367978" y="4079296"/>
            <a:ext cx="288635" cy="643606"/>
            <a:chOff x="2708176" y="2704718"/>
            <a:chExt cx="288635" cy="643606"/>
          </a:xfrm>
        </p:grpSpPr>
        <p:sp>
          <p:nvSpPr>
            <p:cNvPr id="52" name="TextBox 51"/>
            <p:cNvSpPr txBox="1"/>
            <p:nvPr/>
          </p:nvSpPr>
          <p:spPr>
            <a:xfrm>
              <a:off x="2708176" y="2704718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08176" y="300977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6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758932" y="3032871"/>
              <a:ext cx="187123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6087566" y="4202474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88224" y="4202474"/>
            <a:ext cx="5866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98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7100942" y="4202474"/>
            <a:ext cx="11480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16.33 N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533922" y="4665765"/>
            <a:ext cx="725710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52438" y="4659982"/>
            <a:ext cx="5937931" cy="30854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weight of the object of mass 10 kg on the moon is 16.33N</a:t>
            </a:r>
          </a:p>
        </p:txBody>
      </p:sp>
    </p:spTree>
    <p:extLst>
      <p:ext uri="{BB962C8B-B14F-4D97-AF65-F5344CB8AC3E}">
        <p14:creationId xmlns:p14="http://schemas.microsoft.com/office/powerpoint/2010/main" val="50951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20" grpId="0"/>
      <p:bldP spid="21" grpId="0"/>
      <p:bldP spid="23" grpId="0" animBg="1"/>
      <p:bldP spid="24" grpId="0"/>
      <p:bldP spid="35" grpId="0"/>
      <p:bldP spid="36" grpId="0" animBg="1"/>
      <p:bldP spid="37" grpId="0"/>
      <p:bldP spid="38" grpId="0"/>
      <p:bldP spid="39" grpId="0"/>
      <p:bldP spid="40" grpId="0"/>
      <p:bldP spid="41" grpId="0"/>
      <p:bldP spid="44" grpId="0"/>
      <p:bldP spid="50" grpId="0"/>
      <p:bldP spid="56" grpId="0"/>
      <p:bldP spid="57" grpId="0"/>
      <p:bldP spid="58" grpId="0"/>
      <p:bldP spid="59" grpId="0" animBg="1"/>
      <p:bldP spid="6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419350"/>
            <a:ext cx="597443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3142950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94710" y="2254250"/>
            <a:ext cx="38058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numerical</a:t>
            </a:r>
          </a:p>
        </p:txBody>
      </p:sp>
      <p:sp>
        <p:nvSpPr>
          <p:cNvPr id="6" name="Isosceles Triangle 8"/>
          <p:cNvSpPr/>
          <p:nvPr/>
        </p:nvSpPr>
        <p:spPr>
          <a:xfrm>
            <a:off x="-14968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67000" y="1301175"/>
            <a:ext cx="1931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B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2775992" y="1995686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  <a:latin typeface="Book Antiqua" pitchFamily="18" charset="0"/>
              </a:rPr>
              <a:t>v = u + </a:t>
            </a:r>
            <a:r>
              <a:rPr lang="en-US" sz="2400" b="1" dirty="0" err="1">
                <a:solidFill>
                  <a:srgbClr val="C00000"/>
                </a:solidFill>
                <a:latin typeface="Book Antiqua" pitchFamily="18" charset="0"/>
              </a:rPr>
              <a:t>gt</a:t>
            </a:r>
            <a:endParaRPr lang="en-US" sz="24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99792" y="3369478"/>
            <a:ext cx="2590800" cy="40005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2400" b="1" baseline="30000" dirty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2400" b="1" dirty="0">
                <a:solidFill>
                  <a:srgbClr val="C00000"/>
                </a:solidFill>
                <a:latin typeface="Book Antiqua" pitchFamily="18" charset="0"/>
              </a:rPr>
              <a:t> = u</a:t>
            </a:r>
            <a:r>
              <a:rPr lang="en-US" sz="2400" b="1" baseline="30000" dirty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2400" b="1" dirty="0">
                <a:solidFill>
                  <a:srgbClr val="C00000"/>
                </a:solidFill>
                <a:latin typeface="Book Antiqua" pitchFamily="18" charset="0"/>
              </a:rPr>
              <a:t> + 2gs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ook Antiqua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75992" y="2559784"/>
            <a:ext cx="2042953" cy="684803"/>
            <a:chOff x="2933700" y="3440648"/>
            <a:chExt cx="2042953" cy="684803"/>
          </a:xfrm>
        </p:grpSpPr>
        <p:sp>
          <p:nvSpPr>
            <p:cNvPr id="18" name="Rectangle 17"/>
            <p:cNvSpPr/>
            <p:nvPr/>
          </p:nvSpPr>
          <p:spPr>
            <a:xfrm>
              <a:off x="2933700" y="3604838"/>
              <a:ext cx="5838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Book Antiqua" pitchFamily="18" charset="0"/>
                </a:rPr>
                <a:t>s 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435572" y="3440648"/>
                  <a:ext cx="1541081" cy="6848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>
                    <a:defRPr/>
                  </a:pPr>
                  <a:r>
                    <a:rPr lang="en-US" sz="2400" b="1" kern="0" noProof="0" dirty="0">
                      <a:solidFill>
                        <a:srgbClr val="C00000"/>
                      </a:solidFill>
                      <a:latin typeface="Book Antiqua" pitchFamily="18" charset="0"/>
                    </a:rPr>
                    <a:t>ut +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 kern="0" noProof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1" i="0" kern="0" dirty="0" smtClean="0">
                              <a:solidFill>
                                <a:srgbClr val="C00000"/>
                              </a:solidFill>
                              <a:latin typeface="Book Antiqua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1" kern="0" dirty="0">
                              <a:solidFill>
                                <a:srgbClr val="C00000"/>
                              </a:solidFill>
                              <a:latin typeface="Book Antiqua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2400" b="1" kern="0" noProof="0" dirty="0">
                      <a:solidFill>
                        <a:srgbClr val="C00000"/>
                      </a:solidFill>
                      <a:latin typeface="Book Antiqua" pitchFamily="18" charset="0"/>
                    </a:rPr>
                    <a:t> gt</a:t>
                  </a:r>
                  <a:r>
                    <a:rPr lang="en-US" sz="2400" b="1" kern="0" baseline="30000" noProof="0" dirty="0">
                      <a:solidFill>
                        <a:srgbClr val="C00000"/>
                      </a:solidFill>
                      <a:latin typeface="Book Antiqua" pitchFamily="18" charset="0"/>
                    </a:rPr>
                    <a:t>2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572" y="3440648"/>
                  <a:ext cx="1541081" cy="68480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349" b="-79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79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16" grpId="0"/>
          <p:bldP spid="17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7932" y="208417"/>
            <a:ext cx="6640188" cy="1049891"/>
            <a:chOff x="695856" y="-1380"/>
            <a:chExt cx="6364933" cy="1049891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695856" y="-214"/>
              <a:ext cx="6261616" cy="1047558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1102767" y="-1380"/>
              <a:ext cx="5958022" cy="1049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 stone is allowed to fall from the top of a tower 100 m high and at the same time another stone is projected vertically up wards from the ground with a velocity of 25 m/s. Calculate when and where the two stones will meet?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6720" y="323883"/>
            <a:ext cx="640080" cy="640080"/>
            <a:chOff x="4953000" y="3718491"/>
            <a:chExt cx="640080" cy="640080"/>
          </a:xfrm>
        </p:grpSpPr>
        <p:sp>
          <p:nvSpPr>
            <p:cNvPr id="6" name="Oval 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1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7030829" y="1726339"/>
            <a:ext cx="0" cy="1096574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027019" y="2868140"/>
            <a:ext cx="7620" cy="1062917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58520" y="3992972"/>
            <a:ext cx="1219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52865" y="2082076"/>
            <a:ext cx="375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Book Antiqua" pitchFamily="18" charset="0"/>
              </a:rPr>
              <a:t> 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16216" y="4031431"/>
            <a:ext cx="1087358" cy="34051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 Antiqua" pitchFamily="18" charset="0"/>
              </a:rPr>
              <a:t>u = 25 ms</a:t>
            </a:r>
            <a:r>
              <a:rPr lang="en-US" sz="1400" b="1" baseline="30000" dirty="0">
                <a:solidFill>
                  <a:schemeClr val="tx1"/>
                </a:solidFill>
                <a:latin typeface="Book Antiqua" pitchFamily="18" charset="0"/>
              </a:rPr>
              <a:t>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3589" y="306195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100 - </a:t>
            </a:r>
            <a:r>
              <a:rPr lang="en-US" sz="1600" b="1" i="1" dirty="0">
                <a:latin typeface="Book Antiqua" pitchFamily="18" charset="0"/>
              </a:rPr>
              <a:t>x</a:t>
            </a:r>
          </a:p>
        </p:txBody>
      </p:sp>
      <p:pic>
        <p:nvPicPr>
          <p:cNvPr id="15" name="Picture 8" descr="D:\vedika\vedika work\vedika_PPT\science\image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</a:blip>
          <a:srcRect/>
          <a:stretch>
            <a:fillRect/>
          </a:stretch>
        </p:blipFill>
        <p:spPr bwMode="auto">
          <a:xfrm>
            <a:off x="7865891" y="1471137"/>
            <a:ext cx="1088491" cy="2612781"/>
          </a:xfrm>
          <a:prstGeom prst="rect">
            <a:avLst/>
          </a:prstGeom>
          <a:noFill/>
        </p:spPr>
      </p:pic>
      <p:sp>
        <p:nvSpPr>
          <p:cNvPr id="16" name="Oval 15"/>
          <p:cNvSpPr/>
          <p:nvPr/>
        </p:nvSpPr>
        <p:spPr>
          <a:xfrm>
            <a:off x="6893669" y="1377666"/>
            <a:ext cx="274320" cy="2743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893669" y="3700100"/>
            <a:ext cx="274320" cy="2743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772400" y="1638737"/>
            <a:ext cx="0" cy="111296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20151" y="1632285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772400" y="2866214"/>
            <a:ext cx="0" cy="112675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99423" y="2658101"/>
            <a:ext cx="749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100 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6296" y="1178669"/>
            <a:ext cx="948799" cy="34051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 Antiqua" pitchFamily="18" charset="0"/>
              </a:rPr>
              <a:t>u = 0ms</a:t>
            </a:r>
            <a:r>
              <a:rPr lang="en-US" sz="1400" b="1" baseline="30000" dirty="0">
                <a:solidFill>
                  <a:schemeClr val="tx1"/>
                </a:solidFill>
                <a:latin typeface="Book Antiqua" pitchFamily="18" charset="0"/>
              </a:rPr>
              <a:t>-1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5536" y="1226895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259632" y="1208999"/>
            <a:ext cx="21703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Displacement (s)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131840" y="1208999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100 m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95536" y="159095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378778" y="1573056"/>
            <a:ext cx="4489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Time and distance when the stones meet  = ?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95536" y="1956434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05214" y="1938538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  =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872355" y="1779662"/>
            <a:ext cx="1209779" cy="656306"/>
            <a:chOff x="4008210" y="2614038"/>
            <a:chExt cx="1209779" cy="656306"/>
          </a:xfrm>
        </p:grpSpPr>
        <p:sp>
          <p:nvSpPr>
            <p:cNvPr id="35" name="TextBox 34"/>
            <p:cNvSpPr txBox="1"/>
            <p:nvPr/>
          </p:nvSpPr>
          <p:spPr>
            <a:xfrm>
              <a:off x="4577942" y="2614038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52895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2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584003" y="2942191"/>
              <a:ext cx="22641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008210" y="2770754"/>
              <a:ext cx="6053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C00000"/>
                  </a:solidFill>
                </a:rPr>
                <a:t>ut  + 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79046" y="2772340"/>
              <a:ext cx="4389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C00000"/>
                  </a:solidFill>
                </a:rPr>
                <a:t>gt</a:t>
              </a:r>
              <a:r>
                <a:rPr lang="en-US" baseline="30000" dirty="0">
                  <a:solidFill>
                    <a:srgbClr val="C00000"/>
                  </a:solidFill>
                </a:rPr>
                <a:t>2</a:t>
              </a:r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395536" y="2328322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26771" y="2338697"/>
            <a:ext cx="48268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IN" dirty="0">
                <a:solidFill>
                  <a:srgbClr val="0000CC"/>
                </a:solidFill>
              </a:rPr>
              <a:t>Suppose the two stones meet at a height x from the top of a tower after time t from the start.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1520" y="3257793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u = 0ms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,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48378" y="3257793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g = + 10 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,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644522" y="3257793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s = (</a:t>
            </a:r>
            <a:r>
              <a:rPr lang="en-US" sz="1600" b="1" i="1" dirty="0">
                <a:solidFill>
                  <a:srgbClr val="0000CC"/>
                </a:solidFill>
                <a:latin typeface="Book Antiqua" pitchFamily="18" charset="0"/>
              </a:rPr>
              <a:t>x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3904" y="3683215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s =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11560" y="3524339"/>
            <a:ext cx="1209779" cy="656306"/>
            <a:chOff x="4008210" y="2614038"/>
            <a:chExt cx="1209779" cy="656306"/>
          </a:xfrm>
        </p:grpSpPr>
        <p:sp>
          <p:nvSpPr>
            <p:cNvPr id="49" name="TextBox 48"/>
            <p:cNvSpPr txBox="1"/>
            <p:nvPr/>
          </p:nvSpPr>
          <p:spPr>
            <a:xfrm>
              <a:off x="4577942" y="2614038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52895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584003" y="2942191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008210" y="2770754"/>
              <a:ext cx="6053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ut  + 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79046" y="2772340"/>
              <a:ext cx="4389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gt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79512" y="4202810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7544" y="4196186"/>
            <a:ext cx="682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)  =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539652" y="4030960"/>
            <a:ext cx="288635" cy="656306"/>
            <a:chOff x="6532081" y="1195364"/>
            <a:chExt cx="288635" cy="656306"/>
          </a:xfrm>
        </p:grpSpPr>
        <p:sp>
          <p:nvSpPr>
            <p:cNvPr id="57" name="TextBox 56"/>
            <p:cNvSpPr txBox="1"/>
            <p:nvPr/>
          </p:nvSpPr>
          <p:spPr>
            <a:xfrm>
              <a:off x="6557128" y="1195364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532081" y="1513116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6563189" y="1523517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1082840" y="4194026"/>
            <a:ext cx="5372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0  +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15576" y="4195612"/>
            <a:ext cx="5823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× 10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59732" y="4195910"/>
            <a:ext cx="5823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× t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82072" y="4706866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0104" y="4700242"/>
            <a:ext cx="682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)  =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126608" y="4535016"/>
            <a:ext cx="288635" cy="656306"/>
            <a:chOff x="6532081" y="1195364"/>
            <a:chExt cx="288635" cy="656306"/>
          </a:xfrm>
        </p:grpSpPr>
        <p:sp>
          <p:nvSpPr>
            <p:cNvPr id="66" name="TextBox 65"/>
            <p:cNvSpPr txBox="1"/>
            <p:nvPr/>
          </p:nvSpPr>
          <p:spPr>
            <a:xfrm>
              <a:off x="6557128" y="1195364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532081" y="1513116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6563189" y="1523517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402532" y="4699668"/>
            <a:ext cx="5823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10t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43708" y="4696052"/>
            <a:ext cx="11201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……. (i)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3040" y="2901667"/>
            <a:ext cx="3660888" cy="338554"/>
          </a:xfrm>
          <a:prstGeom prst="rect">
            <a:avLst/>
          </a:prstGeom>
          <a:solidFill>
            <a:srgbClr val="FFFF99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For the downward motion of stone A</a:t>
            </a:r>
            <a:endParaRPr lang="en-IN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path" presetSubtype="0" accel="50000" fill="hold" grpId="1" nodeType="click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4.44444E-6 L 1.11022E-16 0.24754 " pathEditMode="relative" rAng="0" ptsTypes="AA" p14:bounceEnd="22000">
                                          <p:cBhvr>
                                            <p:cTn id="6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3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accel="50000" fill="hold" grpId="1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2.34568E-6 L 1.11022E-16 -0.20401 " pathEditMode="relative" rAng="0" ptsTypes="AA" p14:bounceEnd="22000">
                                          <p:cBhvr>
                                            <p:cTn id="6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6" fill="hold">
                          <p:stCondLst>
                            <p:cond delay="indefinite"/>
                          </p:stCondLst>
                          <p:childTnLst>
                            <p:par>
                              <p:cTn id="1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 animBg="1"/>
          <p:bldP spid="14" grpId="0"/>
          <p:bldP spid="16" grpId="0" animBg="1"/>
          <p:bldP spid="16" grpId="1" animBg="1"/>
          <p:bldP spid="17" grpId="0" animBg="1"/>
          <p:bldP spid="17" grpId="1" animBg="1"/>
          <p:bldP spid="21" grpId="0"/>
          <p:bldP spid="11" grpId="0" animBg="1"/>
          <p:bldP spid="23" grpId="0" animBg="1"/>
          <p:bldP spid="24" grpId="0"/>
          <p:bldP spid="25" grpId="0"/>
          <p:bldP spid="29" grpId="0" animBg="1"/>
          <p:bldP spid="30" grpId="0"/>
          <p:bldP spid="32" grpId="0" animBg="1"/>
          <p:bldP spid="33" grpId="0"/>
          <p:bldP spid="40" grpId="0" animBg="1"/>
          <p:bldP spid="41" grpId="0"/>
          <p:bldP spid="43" grpId="0"/>
          <p:bldP spid="44" grpId="0"/>
          <p:bldP spid="45" grpId="0"/>
          <p:bldP spid="47" grpId="0"/>
          <p:bldP spid="54" grpId="0"/>
          <p:bldP spid="55" grpId="0"/>
          <p:bldP spid="60" grpId="0"/>
          <p:bldP spid="61" grpId="0"/>
          <p:bldP spid="62" grpId="0"/>
          <p:bldP spid="63" grpId="0"/>
          <p:bldP spid="64" grpId="0"/>
          <p:bldP spid="69" grpId="0"/>
          <p:bldP spid="70" grpId="0"/>
          <p:bldP spid="7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path" presetSubtype="0" ac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4.44444E-6 L 1.11022E-16 0.24754 " pathEditMode="relative" rAng="0" ptsTypes="AA">
                                          <p:cBhvr>
                                            <p:cTn id="60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3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64" presetClass="path" presetSubtype="0" accel="5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2.34568E-6 L 1.11022E-16 -0.20401 " pathEditMode="relative" rAng="0" ptsTypes="AA">
                                          <p:cBhvr>
                                            <p:cTn id="6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6" fill="hold">
                          <p:stCondLst>
                            <p:cond delay="indefinite"/>
                          </p:stCondLst>
                          <p:childTnLst>
                            <p:par>
                              <p:cTn id="1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3" grpId="0" animBg="1"/>
          <p:bldP spid="14" grpId="0"/>
          <p:bldP spid="16" grpId="0" animBg="1"/>
          <p:bldP spid="16" grpId="2" animBg="1"/>
          <p:bldP spid="17" grpId="0" animBg="1"/>
          <p:bldP spid="17" grpId="2" animBg="1"/>
          <p:bldP spid="21" grpId="0"/>
          <p:bldP spid="11" grpId="0" animBg="1"/>
          <p:bldP spid="23" grpId="0" animBg="1"/>
          <p:bldP spid="24" grpId="0"/>
          <p:bldP spid="25" grpId="0"/>
          <p:bldP spid="29" grpId="0" animBg="1"/>
          <p:bldP spid="30" grpId="0"/>
          <p:bldP spid="32" grpId="0" animBg="1"/>
          <p:bldP spid="33" grpId="0"/>
          <p:bldP spid="40" grpId="0" animBg="1"/>
          <p:bldP spid="41" grpId="0"/>
          <p:bldP spid="43" grpId="0"/>
          <p:bldP spid="44" grpId="0"/>
          <p:bldP spid="45" grpId="0"/>
          <p:bldP spid="47" grpId="0"/>
          <p:bldP spid="54" grpId="0"/>
          <p:bldP spid="55" grpId="0"/>
          <p:bldP spid="60" grpId="0"/>
          <p:bldP spid="61" grpId="0"/>
          <p:bldP spid="62" grpId="0"/>
          <p:bldP spid="63" grpId="0"/>
          <p:bldP spid="64" grpId="0"/>
          <p:bldP spid="69" grpId="0"/>
          <p:bldP spid="70" grpId="0"/>
          <p:bldP spid="71" grpId="0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7932" y="208417"/>
            <a:ext cx="6532403" cy="1049891"/>
            <a:chOff x="695856" y="-1380"/>
            <a:chExt cx="6261616" cy="1049891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695856" y="-214"/>
              <a:ext cx="6261616" cy="1047558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1102767" y="-1380"/>
              <a:ext cx="5822638" cy="1049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/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 stone is allowed to fall from the top of a tower 100 m high and at the same time another stone is projected vertically up wards from the ground with a velocity of 25 m/s. Calculate when and where the two stone will meet?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6720" y="323883"/>
            <a:ext cx="640080" cy="640080"/>
            <a:chOff x="4953000" y="3718491"/>
            <a:chExt cx="640080" cy="640080"/>
          </a:xfrm>
        </p:grpSpPr>
        <p:sp>
          <p:nvSpPr>
            <p:cNvPr id="6" name="Oval 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1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7030829" y="1726339"/>
            <a:ext cx="0" cy="1096574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027019" y="2868140"/>
            <a:ext cx="7620" cy="1062917"/>
          </a:xfrm>
          <a:prstGeom prst="straightConnector1">
            <a:avLst/>
          </a:prstGeom>
          <a:ln w="127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58520" y="3992972"/>
            <a:ext cx="1219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52865" y="2082076"/>
            <a:ext cx="375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Book Antiqua" pitchFamily="18" charset="0"/>
              </a:rPr>
              <a:t> 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16216" y="4031431"/>
            <a:ext cx="1087358" cy="34051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 Antiqua" pitchFamily="18" charset="0"/>
              </a:rPr>
              <a:t>u = 25 ms</a:t>
            </a:r>
            <a:r>
              <a:rPr lang="en-US" sz="1400" b="1" baseline="30000" dirty="0">
                <a:solidFill>
                  <a:schemeClr val="tx1"/>
                </a:solidFill>
                <a:latin typeface="Book Antiqua" pitchFamily="18" charset="0"/>
              </a:rPr>
              <a:t>-1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53589" y="3061954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100 - </a:t>
            </a:r>
            <a:r>
              <a:rPr lang="en-US" sz="1600" b="1" i="1" dirty="0">
                <a:latin typeface="Book Antiqua" pitchFamily="18" charset="0"/>
              </a:rPr>
              <a:t>x</a:t>
            </a:r>
          </a:p>
        </p:txBody>
      </p:sp>
      <p:pic>
        <p:nvPicPr>
          <p:cNvPr id="15" name="Picture 8" descr="D:\vedika\vedika work\vedika_PPT\science\image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20000"/>
          </a:blip>
          <a:srcRect/>
          <a:stretch>
            <a:fillRect/>
          </a:stretch>
        </p:blipFill>
        <p:spPr bwMode="auto">
          <a:xfrm>
            <a:off x="7865891" y="1471137"/>
            <a:ext cx="1088491" cy="2612781"/>
          </a:xfrm>
          <a:prstGeom prst="rect">
            <a:avLst/>
          </a:prstGeom>
          <a:noFill/>
        </p:spPr>
      </p:pic>
      <p:sp>
        <p:nvSpPr>
          <p:cNvPr id="16" name="Oval 15"/>
          <p:cNvSpPr/>
          <p:nvPr/>
        </p:nvSpPr>
        <p:spPr>
          <a:xfrm>
            <a:off x="6893669" y="2650108"/>
            <a:ext cx="274320" cy="2743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893669" y="2650108"/>
            <a:ext cx="274320" cy="2743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772400" y="1638737"/>
            <a:ext cx="0" cy="111296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20151" y="1632285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772400" y="2866214"/>
            <a:ext cx="0" cy="112675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99423" y="2658101"/>
            <a:ext cx="749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100 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6296" y="1178669"/>
            <a:ext cx="948799" cy="340519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 Antiqua" pitchFamily="18" charset="0"/>
              </a:rPr>
              <a:t>u = 0ms</a:t>
            </a:r>
            <a:r>
              <a:rPr lang="en-US" sz="1400" b="1" baseline="30000" dirty="0">
                <a:solidFill>
                  <a:schemeClr val="tx1"/>
                </a:solidFill>
                <a:latin typeface="Book Antiqua" pitchFamily="18" charset="0"/>
              </a:rPr>
              <a:t>-1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95536" y="1331313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89497" y="1313417"/>
            <a:ext cx="3082503" cy="338554"/>
          </a:xfrm>
          <a:prstGeom prst="rect">
            <a:avLst/>
          </a:prstGeom>
          <a:solidFill>
            <a:srgbClr val="FFFF99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For upward motion of stone B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7756" y="1707654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u = + 25ms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,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637366" y="1707654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s = (100 - </a:t>
            </a:r>
            <a:r>
              <a:rPr lang="en-US" sz="1600" b="1" i="1" dirty="0">
                <a:solidFill>
                  <a:srgbClr val="0000CC"/>
                </a:solidFill>
                <a:latin typeface="Book Antiqua" pitchFamily="18" charset="0"/>
              </a:rPr>
              <a:t>x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),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818408" y="1707654"/>
            <a:ext cx="1314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g = - 10 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13950" y="2131697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s =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2047056" y="1972821"/>
            <a:ext cx="1209779" cy="656306"/>
            <a:chOff x="4008210" y="2614038"/>
            <a:chExt cx="1209779" cy="656306"/>
          </a:xfrm>
        </p:grpSpPr>
        <p:sp>
          <p:nvSpPr>
            <p:cNvPr id="77" name="TextBox 76"/>
            <p:cNvSpPr txBox="1"/>
            <p:nvPr/>
          </p:nvSpPr>
          <p:spPr>
            <a:xfrm>
              <a:off x="4577942" y="2614038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52895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4584003" y="2942191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8210" y="2770754"/>
              <a:ext cx="6053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ut  + 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79046" y="2772340"/>
              <a:ext cx="4389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gt</a:t>
              </a:r>
              <a:r>
                <a:rPr lang="en-US" baseline="30000" dirty="0">
                  <a:solidFill>
                    <a:srgbClr val="0000CC"/>
                  </a:solidFill>
                </a:rPr>
                <a:t>2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26120" y="2697327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60264" y="2697327"/>
            <a:ext cx="11403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(100 - </a:t>
            </a:r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)  =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352999" y="2538451"/>
            <a:ext cx="288635" cy="656306"/>
            <a:chOff x="6532081" y="1195364"/>
            <a:chExt cx="288635" cy="656306"/>
          </a:xfrm>
        </p:grpSpPr>
        <p:sp>
          <p:nvSpPr>
            <p:cNvPr id="85" name="TextBox 84"/>
            <p:cNvSpPr txBox="1"/>
            <p:nvPr/>
          </p:nvSpPr>
          <p:spPr>
            <a:xfrm>
              <a:off x="6557128" y="1195364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532081" y="1513116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6563189" y="1523517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1666781" y="2697327"/>
            <a:ext cx="7862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25 t  –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581303" y="2697327"/>
            <a:ext cx="6279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</a:t>
            </a:r>
            <a:r>
              <a:rPr lang="en-US" dirty="0">
                <a:solidFill>
                  <a:srgbClr val="0000CC"/>
                </a:solidFill>
              </a:rPr>
              <a:t> 10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73079" y="2697327"/>
            <a:ext cx="5823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t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26120" y="319688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60264" y="3196884"/>
            <a:ext cx="6669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100  - 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1181176" y="3038008"/>
            <a:ext cx="288635" cy="656306"/>
            <a:chOff x="6532081" y="1195364"/>
            <a:chExt cx="288635" cy="656306"/>
          </a:xfrm>
        </p:grpSpPr>
        <p:sp>
          <p:nvSpPr>
            <p:cNvPr id="94" name="TextBox 93"/>
            <p:cNvSpPr txBox="1"/>
            <p:nvPr/>
          </p:nvSpPr>
          <p:spPr>
            <a:xfrm>
              <a:off x="6557128" y="1195364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532081" y="1513116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6573481" y="1523517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1278684" y="3196884"/>
            <a:ext cx="6172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10t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857779" y="3196884"/>
            <a:ext cx="248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>
                <a:solidFill>
                  <a:srgbClr val="0000CC"/>
                </a:solidFill>
              </a:rPr>
              <a:t>=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057192" y="3196884"/>
            <a:ext cx="6747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25t  - 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2605141" y="3038008"/>
            <a:ext cx="288635" cy="656306"/>
            <a:chOff x="6532081" y="1195364"/>
            <a:chExt cx="288635" cy="656306"/>
          </a:xfrm>
        </p:grpSpPr>
        <p:sp>
          <p:nvSpPr>
            <p:cNvPr id="101" name="TextBox 100"/>
            <p:cNvSpPr txBox="1"/>
            <p:nvPr/>
          </p:nvSpPr>
          <p:spPr>
            <a:xfrm>
              <a:off x="6557128" y="1195364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532081" y="1513116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6573481" y="1523517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2783918" y="3196884"/>
            <a:ext cx="6172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10t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26120" y="3590145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62224" y="3590145"/>
            <a:ext cx="716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100   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857779" y="3590145"/>
            <a:ext cx="248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>
                <a:solidFill>
                  <a:srgbClr val="0000CC"/>
                </a:solidFill>
              </a:rPr>
              <a:t>=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057192" y="3590145"/>
            <a:ext cx="4918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25t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26120" y="3865075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169844" y="3893653"/>
            <a:ext cx="716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865399" y="3893653"/>
            <a:ext cx="248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>
                <a:solidFill>
                  <a:srgbClr val="0000CC"/>
                </a:solidFill>
              </a:rPr>
              <a:t>=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064812" y="3893653"/>
            <a:ext cx="4918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4 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540960" y="2640349"/>
            <a:ext cx="7092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... (ii)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24767" y="4170215"/>
            <a:ext cx="19431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IN" dirty="0">
                <a:solidFill>
                  <a:srgbClr val="0000CC"/>
                </a:solidFill>
              </a:rPr>
              <a:t>From equation (i),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64953" y="4609184"/>
            <a:ext cx="6622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)  =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196056" y="4443958"/>
            <a:ext cx="288635" cy="656306"/>
            <a:chOff x="6532081" y="1195364"/>
            <a:chExt cx="288635" cy="656306"/>
          </a:xfrm>
        </p:grpSpPr>
        <p:sp>
          <p:nvSpPr>
            <p:cNvPr id="117" name="TextBox 116"/>
            <p:cNvSpPr txBox="1"/>
            <p:nvPr/>
          </p:nvSpPr>
          <p:spPr>
            <a:xfrm>
              <a:off x="6557128" y="1195364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532081" y="1513116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6563189" y="1523517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/>
          <p:cNvSpPr txBox="1"/>
          <p:nvPr/>
        </p:nvSpPr>
        <p:spPr>
          <a:xfrm>
            <a:off x="1471980" y="4608610"/>
            <a:ext cx="5823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10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760760" y="4604718"/>
            <a:ext cx="7438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 (4)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375021" y="3276848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689425" y="3276848"/>
            <a:ext cx="682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  =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252789" y="3276848"/>
            <a:ext cx="288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5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468813" y="3276848"/>
            <a:ext cx="9457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4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4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375021" y="3673356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678313" y="3673356"/>
            <a:ext cx="682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i="1" dirty="0">
                <a:solidFill>
                  <a:srgbClr val="0000CC"/>
                </a:solidFill>
              </a:rPr>
              <a:t>x</a:t>
            </a:r>
            <a:r>
              <a:rPr lang="en-US" dirty="0">
                <a:solidFill>
                  <a:srgbClr val="0000CC"/>
                </a:solidFill>
              </a:rPr>
              <a:t>  =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252789" y="3673356"/>
            <a:ext cx="9457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80 m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3364263" y="3275922"/>
            <a:ext cx="0" cy="1867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/>
          <p:cNvSpPr/>
          <p:nvPr/>
        </p:nvSpPr>
        <p:spPr>
          <a:xfrm>
            <a:off x="2555776" y="4443958"/>
            <a:ext cx="7392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278506" y="4443958"/>
            <a:ext cx="5435785" cy="55232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two stones meet after 4s at a height of 80 m from the top of the tower and are 20 m from surface of the earth.</a:t>
            </a:r>
          </a:p>
        </p:txBody>
      </p:sp>
      <p:cxnSp>
        <p:nvCxnSpPr>
          <p:cNvPr id="132" name="Straight Connector 131"/>
          <p:cNvCxnSpPr/>
          <p:nvPr/>
        </p:nvCxnSpPr>
        <p:spPr>
          <a:xfrm flipH="1">
            <a:off x="2556704" y="3204571"/>
            <a:ext cx="475739" cy="36493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1106566" y="3215139"/>
            <a:ext cx="505717" cy="34351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4" name="Rounded Rectangular Callout 133"/>
          <p:cNvSpPr/>
          <p:nvPr/>
        </p:nvSpPr>
        <p:spPr>
          <a:xfrm>
            <a:off x="3393557" y="2289024"/>
            <a:ext cx="1713384" cy="612648"/>
          </a:xfrm>
          <a:prstGeom prst="wedgeRoundRectCallout">
            <a:avLst>
              <a:gd name="adj1" fmla="val -57242"/>
              <a:gd name="adj2" fmla="val -97304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Book Antiqua" pitchFamily="18" charset="0"/>
              </a:rPr>
              <a:t>As the object goes upwards</a:t>
            </a:r>
          </a:p>
        </p:txBody>
      </p:sp>
    </p:spTree>
    <p:extLst>
      <p:ext uri="{BB962C8B-B14F-4D97-AF65-F5344CB8AC3E}">
        <p14:creationId xmlns:p14="http://schemas.microsoft.com/office/powerpoint/2010/main" val="65520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/>
      <p:bldP spid="74" grpId="0"/>
      <p:bldP spid="75" grpId="0"/>
      <p:bldP spid="82" grpId="0"/>
      <p:bldP spid="83" grpId="0"/>
      <p:bldP spid="88" grpId="0"/>
      <p:bldP spid="89" grpId="0"/>
      <p:bldP spid="90" grpId="0"/>
      <p:bldP spid="91" grpId="0"/>
      <p:bldP spid="92" grpId="0"/>
      <p:bldP spid="97" grpId="0"/>
      <p:bldP spid="98" grpId="0"/>
      <p:bldP spid="99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 animBg="1"/>
      <p:bldP spid="130" grpId="0" animBg="1"/>
      <p:bldP spid="134" grpId="0" animBg="1"/>
      <p:bldP spid="13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419350"/>
            <a:ext cx="597443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3511333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27932" y="318663"/>
            <a:ext cx="6532403" cy="580417"/>
            <a:chOff x="695856" y="56853"/>
            <a:chExt cx="6261616" cy="580417"/>
          </a:xfrm>
        </p:grpSpPr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695856" y="56853"/>
              <a:ext cx="6261616" cy="57823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1102767" y="68436"/>
              <a:ext cx="5822638" cy="568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>
                <a:tabLst>
                  <a:tab pos="533400" algn="l"/>
                  <a:tab pos="901700" algn="l"/>
                </a:tabLst>
              </a:pP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 ball thrown up vertically returns to the thrower after 6 s. Find the velocity with which it was thrown up.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6720" y="288831"/>
            <a:ext cx="640080" cy="640080"/>
            <a:chOff x="4953000" y="3718491"/>
            <a:chExt cx="640080" cy="640080"/>
          </a:xfrm>
        </p:grpSpPr>
        <p:sp>
          <p:nvSpPr>
            <p:cNvPr id="5" name="Oval 4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22006" y="1090329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36803" y="1072433"/>
            <a:ext cx="15939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Time of ascent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87985" y="1072433"/>
            <a:ext cx="20088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Time of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4412" y="1072433"/>
            <a:ext cx="2630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>
                <a:solidFill>
                  <a:srgbClr val="0000CC"/>
                </a:solidFill>
              </a:rPr>
              <a:t>=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049366" y="913557"/>
            <a:ext cx="288635" cy="656306"/>
            <a:chOff x="6532081" y="1195364"/>
            <a:chExt cx="288635" cy="656306"/>
          </a:xfrm>
        </p:grpSpPr>
        <p:sp>
          <p:nvSpPr>
            <p:cNvPr id="16" name="TextBox 15"/>
            <p:cNvSpPr txBox="1"/>
            <p:nvPr/>
          </p:nvSpPr>
          <p:spPr>
            <a:xfrm>
              <a:off x="6557128" y="1195364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6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32081" y="1513116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563189" y="1523517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361228" y="1072431"/>
            <a:ext cx="722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=  3 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22006" y="1497527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553242" y="1479631"/>
            <a:ext cx="2226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Initial velocity (u) = ?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22006" y="1963207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33922" y="2373622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53529" y="2355726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(a)   For upward motion of the ball,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51720" y="2715766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v = 0ms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,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87824" y="2715766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 = 3 s,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07904" y="2715766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g = -9.8 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1720" y="3016013"/>
            <a:ext cx="5040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 =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57279" y="3016013"/>
            <a:ext cx="8185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u + gt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47118" y="333236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51720" y="3332364"/>
            <a:ext cx="6019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0 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69479" y="3332364"/>
            <a:ext cx="2886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u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42073" y="3332364"/>
            <a:ext cx="2886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+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71225" y="3341890"/>
            <a:ext cx="11594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(- 9.8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3) 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49148" y="3656282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51720" y="3656282"/>
            <a:ext cx="6019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0 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69479" y="3637230"/>
            <a:ext cx="2886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u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82831" y="3656282"/>
            <a:ext cx="2886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–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11983" y="3656282"/>
            <a:ext cx="7959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9.8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3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49148" y="3944165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051720" y="3944165"/>
            <a:ext cx="6019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u =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483768" y="3944165"/>
            <a:ext cx="8714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9.8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49148" y="422793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051720" y="4227934"/>
            <a:ext cx="6019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u =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483768" y="4227934"/>
            <a:ext cx="10096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29.4 ms</a:t>
            </a:r>
            <a:r>
              <a:rPr lang="en-US" baseline="30000" dirty="0">
                <a:solidFill>
                  <a:srgbClr val="0000CC"/>
                </a:solidFill>
              </a:rPr>
              <a:t>-1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33922" y="4570352"/>
            <a:ext cx="653702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52439" y="4567460"/>
            <a:ext cx="4982547" cy="30854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ball was thrown with the velocity of 29.4ms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-1</a:t>
            </a:r>
          </a:p>
        </p:txBody>
      </p:sp>
      <p:pic>
        <p:nvPicPr>
          <p:cNvPr id="1027" name="Picture 3" descr="C:\Users\200113\Desktop\hand-clipart-hand-heart-clip-art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8641" y="4157136"/>
            <a:ext cx="2349863" cy="9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200113\Desktop\cricket-ball-png-9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094" l="293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977269"/>
            <a:ext cx="723562" cy="7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8175882" y="3211093"/>
            <a:ext cx="9204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 = 6 sec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619672" y="1950592"/>
            <a:ext cx="682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v   =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69247" y="1950592"/>
            <a:ext cx="9625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u + gt</a:t>
            </a:r>
          </a:p>
        </p:txBody>
      </p:sp>
    </p:spTree>
    <p:extLst>
      <p:ext uri="{BB962C8B-B14F-4D97-AF65-F5344CB8AC3E}">
        <p14:creationId xmlns:p14="http://schemas.microsoft.com/office/powerpoint/2010/main" val="1956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4" presetClass="path" presetSubtype="0" accel="21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9426E-7 L -3.88889E-6 -0.5957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0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accel="1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9" grpId="0"/>
      <p:bldP spid="20" grpId="0" animBg="1"/>
      <p:bldP spid="21" grpId="0"/>
      <p:bldP spid="23" grpId="0" animBg="1"/>
      <p:bldP spid="31" grpId="0" animBg="1"/>
      <p:bldP spid="32" grpId="0"/>
      <p:bldP spid="33" grpId="0"/>
      <p:bldP spid="34" grpId="0"/>
      <p:bldP spid="35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27932" y="391234"/>
            <a:ext cx="6532403" cy="593320"/>
            <a:chOff x="695856" y="143337"/>
            <a:chExt cx="6261616" cy="593320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695856" y="143337"/>
              <a:ext cx="6261616" cy="59332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1102767" y="155580"/>
              <a:ext cx="5822638" cy="568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>
                <a:tabLst>
                  <a:tab pos="533400" algn="l"/>
                  <a:tab pos="901700" algn="l"/>
                </a:tabLst>
              </a:pP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A boy drops a coin from the top of a building which is 49 m high. Find the velocity with which the coin strikes the ground.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6720" y="361983"/>
            <a:ext cx="640080" cy="640080"/>
            <a:chOff x="4953000" y="3718491"/>
            <a:chExt cx="640080" cy="640080"/>
          </a:xfrm>
        </p:grpSpPr>
        <p:sp>
          <p:nvSpPr>
            <p:cNvPr id="6" name="Oval 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3</a:t>
              </a: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50"/>
          <a:stretch/>
        </p:blipFill>
        <p:spPr>
          <a:xfrm flipH="1">
            <a:off x="7115632" y="1292125"/>
            <a:ext cx="484096" cy="807905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7097220" y="1433759"/>
            <a:ext cx="91440" cy="91440"/>
          </a:xfrm>
          <a:prstGeom prst="ellipse">
            <a:avLst/>
          </a:prstGeom>
          <a:solidFill>
            <a:schemeClr val="bg1">
              <a:lumMod val="50000"/>
            </a:schemeClr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39700" prst="cross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91440" y="1078632"/>
            <a:ext cx="1765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Initial velocity (u)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59832" y="1078632"/>
            <a:ext cx="4972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= 0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185566" y="1380328"/>
            <a:ext cx="16942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Displacement (s)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59832" y="1380328"/>
            <a:ext cx="824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= 49m.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79512" y="1699685"/>
            <a:ext cx="28416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Acceleration due to gravity (g)</a:t>
            </a:r>
            <a:endParaRPr lang="en-US" sz="1600" b="1" baseline="-25000" dirty="0">
              <a:solidFill>
                <a:srgbClr val="0000CC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59832" y="1699685"/>
            <a:ext cx="117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=  9.8 m/s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</a:t>
            </a:r>
            <a:endParaRPr lang="en-US" sz="1600" b="1" baseline="-25000" dirty="0">
              <a:solidFill>
                <a:srgbClr val="0000CC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233253" y="2091915"/>
            <a:ext cx="2521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Final velocity (v)	=   ?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326877" y="3157599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v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=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326877" y="3501642"/>
            <a:ext cx="6455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v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  </a:t>
            </a:r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326877" y="3867043"/>
            <a:ext cx="532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v 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821714" y="3852520"/>
                <a:ext cx="734625" cy="367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𝟗𝟔𝟏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rgbClr val="0000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714" y="3852520"/>
                <a:ext cx="734625" cy="3676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1921661" y="3515778"/>
            <a:ext cx="5261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961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326877" y="4302070"/>
            <a:ext cx="535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v =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835696" y="4315614"/>
            <a:ext cx="4559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ea typeface="Cambria Math" pitchFamily="18" charset="0"/>
              </a:rPr>
              <a:t>– 31 m/s (– </a:t>
            </a:r>
            <a:r>
              <a:rPr lang="en-US" sz="1600" b="1" dirty="0" err="1">
                <a:solidFill>
                  <a:srgbClr val="0000CC"/>
                </a:solidFill>
                <a:latin typeface="Book Antiqua" pitchFamily="18" charset="0"/>
                <a:ea typeface="Cambria Math" pitchFamily="18" charset="0"/>
              </a:rPr>
              <a:t>ve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ea typeface="Cambria Math" pitchFamily="18" charset="0"/>
              </a:rPr>
              <a:t> sign as it is directed downwards)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904603" y="3157599"/>
            <a:ext cx="543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(0)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0000CC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16023" y="2811366"/>
            <a:ext cx="373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u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0000CC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326877" y="2789584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v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=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296742" y="3157599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×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368974" y="3157599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+ 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593311" y="3157599"/>
            <a:ext cx="343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2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763342" y="3157599"/>
            <a:ext cx="554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×    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959906" y="3157599"/>
            <a:ext cx="4988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9.8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525342" y="316930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49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866650" y="4256692"/>
            <a:ext cx="4528307" cy="4563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rgbClr val="0000CC"/>
              </a:solidFill>
              <a:latin typeface="Cambria Math" pitchFamily="18" charset="0"/>
              <a:ea typeface="Cambria Math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rgbClr val="0000CC"/>
              </a:solidFill>
              <a:latin typeface="Cambria Math" pitchFamily="18" charset="0"/>
              <a:ea typeface="Cambria Math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rgbClr val="0000CC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455740" y="2823034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2gs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219846" y="2811366"/>
            <a:ext cx="383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+ 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92658" y="1577470"/>
            <a:ext cx="1719974" cy="257996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6220613" y="1433759"/>
            <a:ext cx="295603" cy="2506143"/>
            <a:chOff x="6177298" y="1056207"/>
            <a:chExt cx="295603" cy="2506143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6325100" y="1056207"/>
              <a:ext cx="0" cy="250614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 rot="16200000">
              <a:off x="5949742" y="2160583"/>
              <a:ext cx="750716" cy="295603"/>
            </a:xfrm>
            <a:prstGeom prst="flowChartTerminator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49 m</a:t>
              </a:r>
            </a:p>
          </p:txBody>
        </p:sp>
      </p:grpSp>
      <p:sp>
        <p:nvSpPr>
          <p:cNvPr id="92" name="Rounded Rectangular Callout 91"/>
          <p:cNvSpPr/>
          <p:nvPr/>
        </p:nvSpPr>
        <p:spPr>
          <a:xfrm>
            <a:off x="4518285" y="4270981"/>
            <a:ext cx="1781907" cy="673913"/>
          </a:xfrm>
          <a:prstGeom prst="wedgeRoundRectCallout">
            <a:avLst>
              <a:gd name="adj1" fmla="val 58075"/>
              <a:gd name="adj2" fmla="val -95799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dk1"/>
                </a:solidFill>
                <a:latin typeface="Book Antiqua" pitchFamily="18" charset="0"/>
              </a:rPr>
              <a:t>Displacement of coin is 49 m</a:t>
            </a:r>
          </a:p>
        </p:txBody>
      </p:sp>
      <p:sp>
        <p:nvSpPr>
          <p:cNvPr id="93" name="Rounded Rectangular Callout 92"/>
          <p:cNvSpPr/>
          <p:nvPr/>
        </p:nvSpPr>
        <p:spPr>
          <a:xfrm>
            <a:off x="5292080" y="1743078"/>
            <a:ext cx="1472650" cy="612648"/>
          </a:xfrm>
          <a:prstGeom prst="wedgeRoundRectCallout">
            <a:avLst>
              <a:gd name="adj1" fmla="val 67284"/>
              <a:gd name="adj2" fmla="val -94935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dk1"/>
                </a:solidFill>
                <a:latin typeface="Book Antiqua" pitchFamily="18" charset="0"/>
              </a:rPr>
              <a:t>Initial velocity is 0</a:t>
            </a:r>
          </a:p>
        </p:txBody>
      </p:sp>
      <p:sp>
        <p:nvSpPr>
          <p:cNvPr id="94" name="Rounded Rectangular Callout 93"/>
          <p:cNvSpPr/>
          <p:nvPr/>
        </p:nvSpPr>
        <p:spPr>
          <a:xfrm>
            <a:off x="3301195" y="3097243"/>
            <a:ext cx="2608891" cy="986675"/>
          </a:xfrm>
          <a:prstGeom prst="wedgeRoundRectCallout">
            <a:avLst>
              <a:gd name="adj1" fmla="val -79735"/>
              <a:gd name="adj2" fmla="val 48342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dk1"/>
              </a:solidFill>
              <a:latin typeface="Book Antiqua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372770" y="3183065"/>
            <a:ext cx="24657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Book Antiqua" pitchFamily="18" charset="0"/>
                <a:ea typeface="Cambria Math" panose="02040503050406030204" pitchFamily="18" charset="0"/>
              </a:rPr>
              <a:t>But we take the  answer </a:t>
            </a:r>
          </a:p>
          <a:p>
            <a:pPr algn="ctr"/>
            <a:r>
              <a:rPr lang="en-US" sz="1600" b="1" dirty="0">
                <a:latin typeface="Book Antiqua" pitchFamily="18" charset="0"/>
                <a:ea typeface="Cambria Math" panose="02040503050406030204" pitchFamily="18" charset="0"/>
              </a:rPr>
              <a:t> as – 31 as it is </a:t>
            </a:r>
          </a:p>
          <a:p>
            <a:pPr algn="ctr"/>
            <a:r>
              <a:rPr lang="en-US" sz="1600" b="1" dirty="0">
                <a:latin typeface="Book Antiqua" pitchFamily="18" charset="0"/>
                <a:ea typeface="Cambria Math" panose="02040503050406030204" pitchFamily="18" charset="0"/>
              </a:rPr>
              <a:t>directed downwards</a:t>
            </a:r>
            <a:endParaRPr lang="en-US" sz="1600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3250456" y="3408724"/>
                <a:ext cx="2580775" cy="36176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𝟗𝟔𝟏</m:t>
                        </m:r>
                      </m:e>
                    </m:rad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Book Antiqua" pitchFamily="18" charset="0"/>
                    <a:ea typeface="Cambria Math" panose="02040503050406030204" pitchFamily="18" charset="0"/>
                  </a:rPr>
                  <a:t> Can be  </a:t>
                </a:r>
                <a:r>
                  <a:rPr lang="en-US" sz="1600" b="1" dirty="0">
                    <a:solidFill>
                      <a:schemeClr val="tx1"/>
                    </a:solidFill>
                    <a:latin typeface="Book Antiqua" pitchFamily="18" charset="0"/>
                  </a:rPr>
                  <a:t>± </a:t>
                </a:r>
                <a:r>
                  <a:rPr lang="en-US" sz="1600" b="1" dirty="0">
                    <a:solidFill>
                      <a:schemeClr val="tx1"/>
                    </a:solidFill>
                    <a:latin typeface="Book Antiqua" pitchFamily="18" charset="0"/>
                    <a:ea typeface="Cambria Math" panose="02040503050406030204" pitchFamily="18" charset="0"/>
                  </a:rPr>
                  <a:t>31</a:t>
                </a: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456" y="3408724"/>
                <a:ext cx="2580775" cy="361766"/>
              </a:xfrm>
              <a:prstGeom prst="rect">
                <a:avLst/>
              </a:prstGeom>
              <a:blipFill rotWithShape="1"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ounded Rectangle 96"/>
          <p:cNvSpPr/>
          <p:nvPr/>
        </p:nvSpPr>
        <p:spPr>
          <a:xfrm>
            <a:off x="228396" y="1104251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28396" y="2109811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228396" y="2448066"/>
            <a:ext cx="1115622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228396" y="2825967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228396" y="4285211"/>
            <a:ext cx="685984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66011" y="4244689"/>
            <a:ext cx="5450205" cy="54660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US" sz="1600" dirty="0">
                <a:solidFill>
                  <a:prstClr val="black"/>
                </a:solidFill>
                <a:latin typeface="Book Antiqua" pitchFamily="18" charset="0"/>
              </a:rPr>
              <a:t>The velocity with which the coin strikes the </a:t>
            </a:r>
          </a:p>
          <a:p>
            <a:pPr marL="0" indent="0">
              <a:tabLst>
                <a:tab pos="339725" algn="l"/>
              </a:tabLst>
            </a:pPr>
            <a:r>
              <a:rPr lang="en-US" sz="1600" dirty="0">
                <a:solidFill>
                  <a:prstClr val="black"/>
                </a:solidFill>
                <a:latin typeface="Book Antiqua" pitchFamily="18" charset="0"/>
              </a:rPr>
              <a:t>ground is 31 m/s.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910663" y="2430170"/>
            <a:ext cx="920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u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+ 2gs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26877" y="2430170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v</a:t>
            </a:r>
            <a:r>
              <a:rPr lang="en-US" sz="1600" b="1" baseline="30000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Cambria Math" pitchFamily="18" charset="0"/>
                <a:ea typeface="Cambria Math" pitchFamily="18" charset="0"/>
              </a:rPr>
              <a:t> =</a:t>
            </a:r>
            <a:endParaRPr lang="en-US" sz="1600" b="1" dirty="0">
              <a:solidFill>
                <a:srgbClr val="0000CC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7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4311E-6 L -0.06041 0.4727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23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8" grpId="0"/>
      <p:bldP spid="69" grpId="0"/>
      <p:bldP spid="70" grpId="0"/>
      <p:bldP spid="71" grpId="0"/>
      <p:bldP spid="72" grpId="0"/>
      <p:bldP spid="76" grpId="0"/>
      <p:bldP spid="77" grpId="0"/>
      <p:bldP spid="78" grpId="0"/>
      <p:bldP spid="80" grpId="0"/>
      <p:bldP spid="81" grpId="0"/>
      <p:bldP spid="82" grpId="0"/>
      <p:bldP spid="83" grpId="0"/>
      <p:bldP spid="85" grpId="0" animBg="1"/>
      <p:bldP spid="86" grpId="0"/>
      <p:bldP spid="87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/>
      <p:bldP spid="95" grpId="1"/>
      <p:bldP spid="96" grpId="0"/>
      <p:bldP spid="96" grpId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65" grpId="0"/>
      <p:bldP spid="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419350"/>
            <a:ext cx="597443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11469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3050" y="268925"/>
            <a:ext cx="4764446" cy="400110"/>
          </a:xfrm>
          <a:prstGeom prst="rect">
            <a:avLst/>
          </a:prstGeom>
          <a:solidFill>
            <a:srgbClr val="FE00BB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Bookman Old Style" pitchFamily="18" charset="0"/>
              </a:rPr>
              <a:t>Newton’s Law of Gravitation</a:t>
            </a:r>
          </a:p>
        </p:txBody>
      </p:sp>
      <p:sp>
        <p:nvSpPr>
          <p:cNvPr id="5" name="Oval 4"/>
          <p:cNvSpPr/>
          <p:nvPr/>
        </p:nvSpPr>
        <p:spPr>
          <a:xfrm>
            <a:off x="2988623" y="1611560"/>
            <a:ext cx="812800" cy="6096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172200" y="1632515"/>
            <a:ext cx="812800" cy="6096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31110" y="1579175"/>
            <a:ext cx="51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m</a:t>
            </a:r>
            <a:r>
              <a:rPr lang="en-US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0710" y="1579175"/>
            <a:ext cx="515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m</a:t>
            </a:r>
            <a:r>
              <a:rPr lang="en-US" b="1" baseline="-25000" dirty="0">
                <a:solidFill>
                  <a:srgbClr val="0000FF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50706" y="2356463"/>
            <a:ext cx="3288323" cy="1191"/>
          </a:xfrm>
          <a:prstGeom prst="straightConnector1">
            <a:avLst/>
          </a:prstGeom>
          <a:ln>
            <a:solidFill>
              <a:srgbClr val="002060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92370" y="2033456"/>
            <a:ext cx="2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r</a:t>
            </a:r>
            <a:endParaRPr lang="en-US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772" y="695126"/>
            <a:ext cx="807705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itchFamily="18" charset="0"/>
                <a:cs typeface="Times New Roman" pitchFamily="18" charset="0"/>
              </a:rPr>
              <a:t>Every object in the universe attracts every other object with a force,</a:t>
            </a:r>
          </a:p>
          <a:p>
            <a:r>
              <a:rPr lang="en-US" dirty="0">
                <a:latin typeface="Bookman Old Style" pitchFamily="18" charset="0"/>
                <a:cs typeface="Times New Roman" pitchFamily="18" charset="0"/>
              </a:rPr>
              <a:t>which is </a:t>
            </a:r>
            <a:r>
              <a:rPr lang="en-US" b="1" dirty="0">
                <a:latin typeface="Bookman Old Style" pitchFamily="18" charset="0"/>
                <a:cs typeface="Times New Roman" pitchFamily="18" charset="0"/>
              </a:rPr>
              <a:t>directly proportional </a:t>
            </a:r>
            <a:r>
              <a:rPr lang="en-US" dirty="0">
                <a:latin typeface="Bookman Old Style" pitchFamily="18" charset="0"/>
                <a:cs typeface="Times New Roman" pitchFamily="18" charset="0"/>
              </a:rPr>
              <a:t>to the product of their masses</a:t>
            </a:r>
          </a:p>
          <a:p>
            <a:r>
              <a:rPr lang="en-US" dirty="0">
                <a:latin typeface="Bookman Old Style" pitchFamily="18" charset="0"/>
                <a:cs typeface="Times New Roman" pitchFamily="18" charset="0"/>
              </a:rPr>
              <a:t>and </a:t>
            </a:r>
            <a:r>
              <a:rPr lang="en-US" b="1" dirty="0">
                <a:latin typeface="Bookman Old Style" pitchFamily="18" charset="0"/>
                <a:cs typeface="Times New Roman" pitchFamily="18" charset="0"/>
              </a:rPr>
              <a:t>inversely proportional </a:t>
            </a:r>
            <a:r>
              <a:rPr lang="en-US" dirty="0">
                <a:latin typeface="Bookman Old Style" pitchFamily="18" charset="0"/>
                <a:cs typeface="Times New Roman" pitchFamily="18" charset="0"/>
              </a:rPr>
              <a:t>to the square of distance between their centers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81200" y="203256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F 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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m</a:t>
            </a:r>
            <a:r>
              <a:rPr lang="en-US" b="1" baseline="-25000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m</a:t>
            </a:r>
            <a:r>
              <a:rPr lang="en-US" b="1" baseline="-25000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2</a:t>
            </a:r>
            <a:endParaRPr lang="en-US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7299340" y="1950919"/>
            <a:ext cx="999202" cy="697265"/>
            <a:chOff x="-63034" y="5288642"/>
            <a:chExt cx="999202" cy="929687"/>
          </a:xfrm>
        </p:grpSpPr>
        <p:sp>
          <p:nvSpPr>
            <p:cNvPr id="39" name="TextBox 38"/>
            <p:cNvSpPr txBox="1"/>
            <p:nvPr/>
          </p:nvSpPr>
          <p:spPr>
            <a:xfrm>
              <a:off x="555168" y="5288642"/>
              <a:ext cx="3810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1</a:t>
              </a:r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11626" y="5713411"/>
              <a:ext cx="381000" cy="158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473996" y="5725886"/>
              <a:ext cx="39145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r</a:t>
              </a:r>
              <a:r>
                <a:rPr lang="en-US" b="1" baseline="30000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2</a:t>
              </a:r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-63034" y="5519053"/>
              <a:ext cx="623889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</a:rPr>
                <a:t>F </a:t>
              </a:r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  <a:sym typeface="Symbol"/>
                </a:rPr>
                <a:t></a:t>
              </a:r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09749" y="2990231"/>
            <a:ext cx="1633701" cy="677307"/>
            <a:chOff x="-1261" y="5249937"/>
            <a:chExt cx="1633701" cy="903076"/>
          </a:xfrm>
        </p:grpSpPr>
        <p:sp>
          <p:nvSpPr>
            <p:cNvPr id="47" name="TextBox 46"/>
            <p:cNvSpPr txBox="1"/>
            <p:nvPr/>
          </p:nvSpPr>
          <p:spPr>
            <a:xfrm>
              <a:off x="137466" y="5249937"/>
              <a:ext cx="1494974" cy="738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      </a:t>
              </a:r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m</a:t>
              </a:r>
              <a:r>
                <a:rPr lang="en-US" b="1" baseline="-25000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1</a:t>
              </a:r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m</a:t>
              </a:r>
              <a:r>
                <a:rPr lang="en-US" b="1" baseline="-25000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2</a:t>
              </a:r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  <a:p>
              <a:endParaRPr lang="en-US" b="1" baseline="30000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537026" y="5676260"/>
              <a:ext cx="761549" cy="152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668104" y="5660570"/>
              <a:ext cx="39145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r</a:t>
              </a:r>
              <a:r>
                <a:rPr lang="en-US" b="1" baseline="30000" dirty="0">
                  <a:solidFill>
                    <a:srgbClr val="0000FF"/>
                  </a:solidFill>
                  <a:latin typeface="Bookman Old Style" pitchFamily="18" charset="0"/>
                  <a:cs typeface="Arial" pitchFamily="34" charset="0"/>
                </a:rPr>
                <a:t>2</a:t>
              </a:r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1261" y="5442027"/>
              <a:ext cx="644728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</a:rPr>
                <a:t>F </a:t>
              </a:r>
              <a:r>
                <a:rPr lang="en-US" b="1" dirty="0">
                  <a:solidFill>
                    <a:srgbClr val="0000FF"/>
                  </a:solidFill>
                  <a:latin typeface="Bookman Old Style" pitchFamily="18" charset="0"/>
                  <a:sym typeface="Symbol"/>
                </a:rPr>
                <a:t> </a:t>
              </a:r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8100" y="3607875"/>
            <a:ext cx="1665518" cy="767688"/>
            <a:chOff x="-21772" y="5307392"/>
            <a:chExt cx="1665518" cy="930531"/>
          </a:xfrm>
        </p:grpSpPr>
        <p:sp>
          <p:nvSpPr>
            <p:cNvPr id="51" name="TextBox 50"/>
            <p:cNvSpPr txBox="1"/>
            <p:nvPr/>
          </p:nvSpPr>
          <p:spPr>
            <a:xfrm>
              <a:off x="424546" y="5307392"/>
              <a:ext cx="1219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itchFamily="18" charset="0"/>
                  <a:cs typeface="Arial" pitchFamily="34" charset="0"/>
                </a:rPr>
                <a:t> G</a:t>
              </a:r>
              <a:r>
                <a:rPr lang="en-US" b="1" dirty="0">
                  <a:solidFill>
                    <a:srgbClr val="00206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itchFamily="18" charset="0"/>
                </a:rPr>
                <a:t> </a:t>
              </a:r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m</a:t>
              </a:r>
              <a:r>
                <a:rPr lang="en-US" b="1" baseline="-25000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1</a:t>
              </a:r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m</a:t>
              </a:r>
              <a:r>
                <a:rPr lang="en-US" b="1" baseline="-25000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2</a:t>
              </a:r>
              <a:endParaRPr lang="en-US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87830" y="5713413"/>
              <a:ext cx="909187" cy="402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816526" y="5745480"/>
              <a:ext cx="39145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r</a:t>
              </a:r>
              <a:r>
                <a:rPr lang="en-US" b="1" baseline="30000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2</a:t>
              </a:r>
              <a:endParaRPr lang="en-US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21772" y="5481563"/>
              <a:ext cx="55816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</a:rPr>
                <a:t>F =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629918" y="3639307"/>
            <a:ext cx="1676400" cy="62865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3350" y="4234098"/>
            <a:ext cx="3053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Where</a:t>
            </a:r>
            <a:r>
              <a:rPr lang="en-US" b="1" dirty="0">
                <a:solidFill>
                  <a:srgbClr val="CC0066"/>
                </a:solidFill>
                <a:latin typeface="Bookman Old Style" pitchFamily="18" charset="0"/>
                <a:cs typeface="Arial" pitchFamily="34" charset="0"/>
              </a:rPr>
              <a:t> G 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is universal constant of gravitation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95570" y="2527947"/>
            <a:ext cx="13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……… (2)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976989" y="2163199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……… (1)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900503" y="3081086"/>
            <a:ext cx="230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….</a:t>
            </a:r>
            <a:r>
              <a:rPr lang="en-US" dirty="0">
                <a:latin typeface="Bookman Old Style" pitchFamily="18" charset="0"/>
              </a:rPr>
              <a:t>from (1) and (2)</a:t>
            </a:r>
          </a:p>
        </p:txBody>
      </p:sp>
      <p:pic>
        <p:nvPicPr>
          <p:cNvPr id="2051" name="Picture 3" descr="D:\vedika\vedika work\vedika_PPT\science\earth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6920" r="40644" b="8094"/>
          <a:stretch>
            <a:fillRect/>
          </a:stretch>
        </p:blipFill>
        <p:spPr bwMode="auto">
          <a:xfrm>
            <a:off x="6465125" y="3538868"/>
            <a:ext cx="1832162" cy="1311662"/>
          </a:xfrm>
          <a:prstGeom prst="rect">
            <a:avLst/>
          </a:prstGeom>
          <a:noFill/>
        </p:spPr>
      </p:pic>
      <p:pic>
        <p:nvPicPr>
          <p:cNvPr id="2052" name="Picture 4" descr="D:\vedika\vedika work\vedika_PPT\science\037_animals_animal-animals-feather-image-free-vector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028950" y="2057150"/>
            <a:ext cx="632026" cy="570158"/>
          </a:xfrm>
          <a:prstGeom prst="rect">
            <a:avLst/>
          </a:prstGeom>
          <a:noFill/>
        </p:spPr>
      </p:pic>
      <p:sp>
        <p:nvSpPr>
          <p:cNvPr id="42" name="Rectangle 41"/>
          <p:cNvSpPr/>
          <p:nvPr/>
        </p:nvSpPr>
        <p:spPr>
          <a:xfrm>
            <a:off x="7785267" y="2104263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  <a:latin typeface="Bookman Old Style" pitchFamily="18" charset="0"/>
              </a:rPr>
              <a:t>m</a:t>
            </a:r>
            <a:r>
              <a:rPr lang="en-US" b="1" baseline="-25000" dirty="0">
                <a:solidFill>
                  <a:srgbClr val="FF33CC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160412" y="4019124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33CC"/>
                </a:solidFill>
                <a:latin typeface="Bookman Old Style" pitchFamily="18" charset="0"/>
              </a:rPr>
              <a:t>m</a:t>
            </a:r>
            <a:r>
              <a:rPr lang="en-US" b="1" baseline="-25000" dirty="0">
                <a:solidFill>
                  <a:srgbClr val="FF33CC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988623" y="3419246"/>
            <a:ext cx="3416270" cy="14788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343400" y="3089943"/>
            <a:ext cx="42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r</a:t>
            </a:r>
          </a:p>
        </p:txBody>
      </p:sp>
      <p:sp>
        <p:nvSpPr>
          <p:cNvPr id="59" name="Oval 58"/>
          <p:cNvSpPr/>
          <p:nvPr/>
        </p:nvSpPr>
        <p:spPr>
          <a:xfrm>
            <a:off x="3347386" y="1880632"/>
            <a:ext cx="95274" cy="71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855686" y="2097562"/>
            <a:ext cx="95274" cy="71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3185206" y="2138117"/>
            <a:ext cx="422672" cy="14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6370636" y="2125915"/>
            <a:ext cx="422672" cy="14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844604" y="1931139"/>
            <a:ext cx="416247" cy="929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10800000">
            <a:off x="5709330" y="1952088"/>
            <a:ext cx="407441" cy="334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922576" y="1632314"/>
            <a:ext cx="29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F</a:t>
            </a:r>
            <a:endParaRPr lang="en-US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799652" y="1643744"/>
            <a:ext cx="29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F</a:t>
            </a:r>
            <a:endParaRPr lang="en-US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pic>
        <p:nvPicPr>
          <p:cNvPr id="93" name="Picture 2" descr="D:\vedika\vedika work\vedika_PPT\science\images (1)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619206" y="3855284"/>
            <a:ext cx="1572446" cy="533172"/>
          </a:xfrm>
          <a:prstGeom prst="rect">
            <a:avLst/>
          </a:prstGeom>
          <a:noFill/>
        </p:spPr>
      </p:pic>
      <p:pic>
        <p:nvPicPr>
          <p:cNvPr id="22530" name="Picture 2" descr="D:\Tat for Apps 2013\English Medium\Std 9th\Physics\Pull of the earth\images2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00206" y="3757286"/>
            <a:ext cx="805542" cy="985187"/>
          </a:xfrm>
          <a:prstGeom prst="rect">
            <a:avLst/>
          </a:prstGeom>
          <a:noFill/>
        </p:spPr>
      </p:pic>
      <p:sp>
        <p:nvSpPr>
          <p:cNvPr id="105" name="Rectangle 104"/>
          <p:cNvSpPr/>
          <p:nvPr/>
        </p:nvSpPr>
        <p:spPr>
          <a:xfrm>
            <a:off x="4576950" y="2435968"/>
            <a:ext cx="388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If we put m</a:t>
            </a:r>
            <a:r>
              <a:rPr lang="en-US" b="1" baseline="-25000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 = m</a:t>
            </a:r>
            <a:r>
              <a:rPr lang="en-US" b="1" baseline="-25000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2</a:t>
            </a:r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cs typeface="Arial" pitchFamily="34" charset="0"/>
              </a:rPr>
              <a:t> = 1 and r = 1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5225150" y="2721348"/>
            <a:ext cx="1752600" cy="697898"/>
            <a:chOff x="3810000" y="1752600"/>
            <a:chExt cx="1752600" cy="930531"/>
          </a:xfrm>
        </p:grpSpPr>
        <p:grpSp>
          <p:nvGrpSpPr>
            <p:cNvPr id="107" name="Group 106"/>
            <p:cNvGrpSpPr/>
            <p:nvPr/>
          </p:nvGrpSpPr>
          <p:grpSpPr>
            <a:xfrm>
              <a:off x="3810000" y="1752600"/>
              <a:ext cx="1752600" cy="930531"/>
              <a:chOff x="-21772" y="5307392"/>
              <a:chExt cx="1752600" cy="930531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424546" y="5307392"/>
                <a:ext cx="130628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itchFamily="18" charset="0"/>
                    <a:cs typeface="Arial" pitchFamily="34" charset="0"/>
                  </a:rPr>
                  <a:t> G</a:t>
                </a:r>
                <a:r>
                  <a:rPr lang="en-US" b="1" dirty="0">
                    <a:solidFill>
                      <a:srgbClr val="00206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itchFamily="18" charset="0"/>
                  </a:rPr>
                  <a:t>   </a:t>
                </a:r>
                <a:r>
                  <a:rPr lang="en-US" b="1" dirty="0">
                    <a:solidFill>
                      <a:srgbClr val="002060"/>
                    </a:solidFill>
                    <a:latin typeface="Bookman Old Style" pitchFamily="18" charset="0"/>
                    <a:cs typeface="Arial" pitchFamily="34" charset="0"/>
                  </a:rPr>
                  <a:t>1  1</a:t>
                </a:r>
                <a:endParaRPr lang="en-US" b="1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>
                <a:off x="587830" y="5713413"/>
                <a:ext cx="909187" cy="4028"/>
              </a:xfrm>
              <a:prstGeom prst="line">
                <a:avLst/>
              </a:prstGeom>
              <a:ln>
                <a:solidFill>
                  <a:srgbClr val="002060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12" name="Rectangle 111"/>
              <p:cNvSpPr/>
              <p:nvPr/>
            </p:nvSpPr>
            <p:spPr>
              <a:xfrm>
                <a:off x="816526" y="5745480"/>
                <a:ext cx="43794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  <a:latin typeface="Bookman Old Style" pitchFamily="18" charset="0"/>
                    <a:cs typeface="Arial" pitchFamily="34" charset="0"/>
                  </a:rPr>
                  <a:t>1</a:t>
                </a:r>
                <a:r>
                  <a:rPr lang="en-US" b="1" baseline="30000" dirty="0">
                    <a:solidFill>
                      <a:srgbClr val="002060"/>
                    </a:solidFill>
                    <a:latin typeface="Bookman Old Style" pitchFamily="18" charset="0"/>
                    <a:cs typeface="Arial" pitchFamily="34" charset="0"/>
                  </a:rPr>
                  <a:t>2</a:t>
                </a:r>
                <a:endParaRPr lang="en-US" b="1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-21772" y="5481563"/>
                <a:ext cx="55816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  <a:latin typeface="Bookman Old Style" pitchFamily="18" charset="0"/>
                  </a:rPr>
                  <a:t>F =</a:t>
                </a:r>
              </a:p>
            </p:txBody>
          </p:sp>
        </p:grpSp>
        <p:graphicFrame>
          <p:nvGraphicFramePr>
            <p:cNvPr id="108" name="Object 2"/>
            <p:cNvGraphicFramePr>
              <a:graphicFrameLocks noChangeAspect="1"/>
            </p:cNvGraphicFramePr>
            <p:nvPr/>
          </p:nvGraphicFramePr>
          <p:xfrm>
            <a:off x="4972052" y="1828800"/>
            <a:ext cx="238125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14102" imgH="126780" progId="Equation.DSMT4">
                    <p:embed/>
                  </p:oleObj>
                </mc:Choice>
                <mc:Fallback>
                  <p:oleObj name="Equation" r:id="rId6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2052" y="1828800"/>
                          <a:ext cx="238125" cy="292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" name="Object 3"/>
            <p:cNvGraphicFramePr>
              <a:graphicFrameLocks noChangeAspect="1"/>
            </p:cNvGraphicFramePr>
            <p:nvPr/>
          </p:nvGraphicFramePr>
          <p:xfrm>
            <a:off x="4638682" y="1828800"/>
            <a:ext cx="238125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14102" imgH="126780" progId="Equation.DSMT4">
                    <p:embed/>
                  </p:oleObj>
                </mc:Choice>
                <mc:Fallback>
                  <p:oleObj name="Equation" r:id="rId8" imgW="114102" imgH="1267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8682" y="1828800"/>
                          <a:ext cx="238125" cy="292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" name="Group 113"/>
          <p:cNvGrpSpPr/>
          <p:nvPr/>
        </p:nvGrpSpPr>
        <p:grpSpPr>
          <a:xfrm>
            <a:off x="5225150" y="2726919"/>
            <a:ext cx="1665518" cy="697898"/>
            <a:chOff x="-21772" y="5307392"/>
            <a:chExt cx="1665518" cy="930531"/>
          </a:xfrm>
        </p:grpSpPr>
        <p:sp>
          <p:nvSpPr>
            <p:cNvPr id="115" name="TextBox 114"/>
            <p:cNvSpPr txBox="1"/>
            <p:nvPr/>
          </p:nvSpPr>
          <p:spPr>
            <a:xfrm>
              <a:off x="424546" y="5307392"/>
              <a:ext cx="1219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itchFamily="18" charset="0"/>
                  <a:cs typeface="Arial" pitchFamily="34" charset="0"/>
                </a:rPr>
                <a:t> G</a:t>
              </a:r>
              <a:r>
                <a:rPr lang="en-US" b="1" dirty="0">
                  <a:solidFill>
                    <a:srgbClr val="00206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itchFamily="18" charset="0"/>
                </a:rPr>
                <a:t> </a:t>
              </a:r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m</a:t>
              </a:r>
              <a:r>
                <a:rPr lang="en-US" b="1" baseline="-25000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1</a:t>
              </a:r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m</a:t>
              </a:r>
              <a:r>
                <a:rPr lang="en-US" b="1" baseline="-25000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2</a:t>
              </a:r>
              <a:endParaRPr lang="en-US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587830" y="5713413"/>
              <a:ext cx="909187" cy="4028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816526" y="5745480"/>
              <a:ext cx="39145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r</a:t>
              </a:r>
              <a:r>
                <a:rPr lang="en-US" b="1" baseline="30000" dirty="0">
                  <a:solidFill>
                    <a:srgbClr val="002060"/>
                  </a:solidFill>
                  <a:latin typeface="Bookman Old Style" pitchFamily="18" charset="0"/>
                  <a:cs typeface="Arial" pitchFamily="34" charset="0"/>
                </a:rPr>
                <a:t>2</a:t>
              </a:r>
              <a:endParaRPr lang="en-US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-21772" y="5481563"/>
              <a:ext cx="55816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</a:rPr>
                <a:t>F =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192001" y="3269590"/>
            <a:ext cx="1070517" cy="369332"/>
            <a:chOff x="-21772" y="5464172"/>
            <a:chExt cx="1070517" cy="492443"/>
          </a:xfrm>
        </p:grpSpPr>
        <p:sp>
          <p:nvSpPr>
            <p:cNvPr id="120" name="TextBox 119"/>
            <p:cNvSpPr txBox="1"/>
            <p:nvPr/>
          </p:nvSpPr>
          <p:spPr>
            <a:xfrm>
              <a:off x="515345" y="5464172"/>
              <a:ext cx="533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itchFamily="18" charset="0"/>
                  <a:cs typeface="Arial" pitchFamily="34" charset="0"/>
                </a:rPr>
                <a:t> G</a:t>
              </a:r>
              <a:endParaRPr lang="en-US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-21772" y="5464172"/>
              <a:ext cx="55816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Bookman Old Style" pitchFamily="18" charset="0"/>
                </a:rPr>
                <a:t>F =</a:t>
              </a:r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3623416" y="3624146"/>
            <a:ext cx="4889919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cs typeface="Arial" pitchFamily="34" charset="0"/>
              </a:rPr>
              <a:t>Universal constant of gravitation is the force of attraction between two unit masses placed at unit distance apart from each other.</a:t>
            </a:r>
            <a:endParaRPr lang="en-US" b="1" dirty="0">
              <a:solidFill>
                <a:srgbClr val="C30F9C"/>
              </a:solidFill>
              <a:latin typeface="Bookman Old Style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6534400" y="1867150"/>
            <a:ext cx="95274" cy="714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704492" y="3240151"/>
            <a:ext cx="495700" cy="401170"/>
          </a:xfrm>
          <a:prstGeom prst="ellipse">
            <a:avLst/>
          </a:prstGeom>
          <a:solidFill>
            <a:srgbClr val="C30F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man Old Style" pitchFamily="18" charset="0"/>
              </a:rPr>
              <a:t>A</a:t>
            </a:r>
          </a:p>
        </p:txBody>
      </p:sp>
      <p:sp>
        <p:nvSpPr>
          <p:cNvPr id="89" name="Oval 88"/>
          <p:cNvSpPr/>
          <p:nvPr/>
        </p:nvSpPr>
        <p:spPr>
          <a:xfrm>
            <a:off x="4920175" y="3234580"/>
            <a:ext cx="482065" cy="397516"/>
          </a:xfrm>
          <a:prstGeom prst="ellipse">
            <a:avLst/>
          </a:prstGeom>
          <a:solidFill>
            <a:srgbClr val="C30F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man Old Style" pitchFamily="18" charset="0"/>
              </a:rPr>
              <a:t>B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18155" y="3425694"/>
            <a:ext cx="665018" cy="1191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91136" y="958229"/>
            <a:ext cx="273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cs typeface="Times New Roman" pitchFamily="18" charset="0"/>
              </a:rPr>
              <a:t>directly proportional </a:t>
            </a:r>
            <a:endParaRPr lang="en-US" b="1" dirty="0">
              <a:solidFill>
                <a:srgbClr val="C30F9C"/>
              </a:solidFill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2686561" y="1271864"/>
            <a:ext cx="4612780" cy="1533436"/>
          </a:xfrm>
          <a:prstGeom prst="cloudCallout">
            <a:avLst>
              <a:gd name="adj1" fmla="val -46817"/>
              <a:gd name="adj2" fmla="val -53133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30F9C"/>
                </a:solidFill>
                <a:latin typeface="Bookman Old Style" pitchFamily="18" charset="0"/>
              </a:rPr>
              <a:t>Of one physical quantity increases other physical quantity also increases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88590" y="1224214"/>
            <a:ext cx="308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cs typeface="Times New Roman" pitchFamily="18" charset="0"/>
              </a:rPr>
              <a:t>inversely proportional </a:t>
            </a:r>
            <a:endParaRPr lang="en-US" b="1" dirty="0">
              <a:solidFill>
                <a:srgbClr val="C30F9C"/>
              </a:solidFill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1894235" y="1593546"/>
            <a:ext cx="4592108" cy="1409383"/>
          </a:xfrm>
          <a:prstGeom prst="cloudCallout">
            <a:avLst>
              <a:gd name="adj1" fmla="val -45350"/>
              <a:gd name="adj2" fmla="val -5426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If one physical quantity increases other physical quantity decreases</a:t>
            </a:r>
            <a:r>
              <a:rPr lang="en-US" dirty="0"/>
              <a:t>.</a:t>
            </a:r>
          </a:p>
        </p:txBody>
      </p:sp>
      <p:sp>
        <p:nvSpPr>
          <p:cNvPr id="10" name="Cloud Callout 9"/>
          <p:cNvSpPr/>
          <p:nvPr/>
        </p:nvSpPr>
        <p:spPr>
          <a:xfrm>
            <a:off x="3623416" y="2463519"/>
            <a:ext cx="3184080" cy="1067454"/>
          </a:xfrm>
          <a:prstGeom prst="cloudCallout">
            <a:avLst>
              <a:gd name="adj1" fmla="val -44156"/>
              <a:gd name="adj2" fmla="val -10402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Consider two bodies of mass m</a:t>
            </a:r>
            <a:r>
              <a:rPr lang="en-US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 and m</a:t>
            </a:r>
            <a:r>
              <a:rPr lang="en-US" b="1" baseline="-25000" dirty="0">
                <a:solidFill>
                  <a:schemeClr val="tx1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4252150" y="2477367"/>
            <a:ext cx="4325657" cy="1415012"/>
          </a:xfrm>
          <a:prstGeom prst="cloudCallout">
            <a:avLst>
              <a:gd name="adj1" fmla="val -37253"/>
              <a:gd name="adj2" fmla="val -6034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Bookman Old Style" pitchFamily="18" charset="0"/>
              </a:rPr>
              <a:t>seperated</a:t>
            </a:r>
            <a:r>
              <a:rPr lang="en-US" b="1" dirty="0">
                <a:latin typeface="Bookman Old Style" pitchFamily="18" charset="0"/>
              </a:rPr>
              <a:t> by a distance r from the line joining the center of the mass</a:t>
            </a:r>
          </a:p>
        </p:txBody>
      </p:sp>
      <p:sp>
        <p:nvSpPr>
          <p:cNvPr id="13" name="Cloud Callout 12"/>
          <p:cNvSpPr/>
          <p:nvPr/>
        </p:nvSpPr>
        <p:spPr>
          <a:xfrm>
            <a:off x="1142692" y="2250704"/>
            <a:ext cx="3691861" cy="1179081"/>
          </a:xfrm>
          <a:prstGeom prst="cloudCallout">
            <a:avLst>
              <a:gd name="adj1" fmla="val 28666"/>
              <a:gd name="adj2" fmla="val -76647"/>
            </a:avLst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Let F be the force acting between two bodies</a:t>
            </a:r>
          </a:p>
        </p:txBody>
      </p:sp>
      <p:sp>
        <p:nvSpPr>
          <p:cNvPr id="14" name="Cloud Callout 13"/>
          <p:cNvSpPr/>
          <p:nvPr/>
        </p:nvSpPr>
        <p:spPr>
          <a:xfrm>
            <a:off x="3558944" y="1985782"/>
            <a:ext cx="4102032" cy="1104898"/>
          </a:xfrm>
          <a:prstGeom prst="cloudCallout">
            <a:avLst>
              <a:gd name="adj1" fmla="val 34769"/>
              <a:gd name="adj2" fmla="val 7012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Mass of earth is huge, so person gets attracted to earth</a:t>
            </a:r>
          </a:p>
        </p:txBody>
      </p:sp>
      <p:sp>
        <p:nvSpPr>
          <p:cNvPr id="15" name="Cloud Callout 14"/>
          <p:cNvSpPr/>
          <p:nvPr/>
        </p:nvSpPr>
        <p:spPr>
          <a:xfrm>
            <a:off x="1237702" y="2169018"/>
            <a:ext cx="5713079" cy="1624805"/>
          </a:xfrm>
          <a:prstGeom prst="cloudCallout">
            <a:avLst>
              <a:gd name="adj1" fmla="val 48824"/>
              <a:gd name="adj2" fmla="val 3361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In comparison to earth  the mass of car is negligible, so force of attraction is also negligible.</a:t>
            </a:r>
          </a:p>
        </p:txBody>
      </p:sp>
      <p:sp>
        <p:nvSpPr>
          <p:cNvPr id="16" name="Cloud Callout 15"/>
          <p:cNvSpPr/>
          <p:nvPr/>
        </p:nvSpPr>
        <p:spPr>
          <a:xfrm>
            <a:off x="2857506" y="2435968"/>
            <a:ext cx="3314694" cy="1067661"/>
          </a:xfrm>
          <a:prstGeom prst="cloudCallout">
            <a:avLst>
              <a:gd name="adj1" fmla="val 74894"/>
              <a:gd name="adj2" fmla="val 4665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Hence we do not attract object around us</a:t>
            </a:r>
          </a:p>
        </p:txBody>
      </p:sp>
      <p:sp>
        <p:nvSpPr>
          <p:cNvPr id="17" name="Cloud Callout 16"/>
          <p:cNvSpPr/>
          <p:nvPr/>
        </p:nvSpPr>
        <p:spPr>
          <a:xfrm>
            <a:off x="3232461" y="3768980"/>
            <a:ext cx="3183577" cy="1074937"/>
          </a:xfrm>
          <a:prstGeom prst="cloudCallout">
            <a:avLst>
              <a:gd name="adj1" fmla="val -12813"/>
              <a:gd name="adj2" fmla="val -73446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If distance is less force is more</a:t>
            </a:r>
          </a:p>
        </p:txBody>
      </p:sp>
      <p:sp>
        <p:nvSpPr>
          <p:cNvPr id="18" name="Cloud Callout 17"/>
          <p:cNvSpPr/>
          <p:nvPr/>
        </p:nvSpPr>
        <p:spPr>
          <a:xfrm>
            <a:off x="3038051" y="3687050"/>
            <a:ext cx="3543994" cy="1163480"/>
          </a:xfrm>
          <a:prstGeom prst="cloudCallout">
            <a:avLst>
              <a:gd name="adj1" fmla="val -25663"/>
              <a:gd name="adj2" fmla="val -6772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If distance is more force of attraction is less.</a:t>
            </a:r>
          </a:p>
        </p:txBody>
      </p:sp>
    </p:spTree>
    <p:extLst>
      <p:ext uri="{BB962C8B-B14F-4D97-AF65-F5344CB8AC3E}">
        <p14:creationId xmlns:p14="http://schemas.microsoft.com/office/powerpoint/2010/main" val="21370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27363E-7 L -0.14584 0.0247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00261 0.2025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1010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7127E-6 L -0.72639 0.09772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19" y="48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55891E-6 L -0.13229 -0.00586 " pathEditMode="relative" rAng="0" ptsTypes="AA">
                                      <p:cBhvr>
                                        <p:cTn id="27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-308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7.52622E-7 L 0.16892 -0.00463 " pathEditMode="relative" rAng="0" ptsTypes="AA">
                                      <p:cBhvr>
                                        <p:cTn id="27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247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00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0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9" grpId="0"/>
      <p:bldP spid="20" grpId="0" uiExpand="1" build="p"/>
      <p:bldP spid="23" grpId="0"/>
      <p:bldP spid="23" grpId="1"/>
      <p:bldP spid="60" grpId="0" animBg="1"/>
      <p:bldP spid="61" grpId="0"/>
      <p:bldP spid="36" grpId="0"/>
      <p:bldP spid="38" grpId="0"/>
      <p:bldP spid="41" grpId="0"/>
      <p:bldP spid="42" grpId="0"/>
      <p:bldP spid="42" grpId="1"/>
      <p:bldP spid="42" grpId="2"/>
      <p:bldP spid="54" grpId="0"/>
      <p:bldP spid="54" grpId="1"/>
      <p:bldP spid="76" grpId="0"/>
      <p:bldP spid="76" grpId="1"/>
      <p:bldP spid="59" grpId="0" animBg="1"/>
      <p:bldP spid="62" grpId="0" animBg="1"/>
      <p:bldP spid="86" grpId="0"/>
      <p:bldP spid="87" grpId="0"/>
      <p:bldP spid="105" grpId="0"/>
      <p:bldP spid="122" grpId="0" animBg="1"/>
      <p:bldP spid="74" grpId="0" animBg="1"/>
      <p:bldP spid="83" grpId="0" animBg="1"/>
      <p:bldP spid="83" grpId="1" animBg="1"/>
      <p:bldP spid="83" grpId="2" animBg="1"/>
      <p:bldP spid="89" grpId="0" animBg="1"/>
      <p:bldP spid="89" grpId="1" animBg="1"/>
      <p:bldP spid="89" grpId="2" animBg="1"/>
      <p:bldP spid="2" grpId="0"/>
      <p:bldP spid="3" grpId="0" animBg="1"/>
      <p:bldP spid="3" grpId="1" animBg="1"/>
      <p:bldP spid="73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22006" y="1292035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09701" y="1274139"/>
            <a:ext cx="450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u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763688" y="1274139"/>
            <a:ext cx="11592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49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11858" y="1556099"/>
            <a:ext cx="450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g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763688" y="1556099"/>
            <a:ext cx="1176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-9.8ms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-2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14281" y="1875732"/>
            <a:ext cx="450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v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763688" y="1875732"/>
            <a:ext cx="1056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0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2006" y="2304919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424914" y="2163913"/>
            <a:ext cx="261545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indent="-361950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(i) 	The maximum height to which it rises (s)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915528" y="2263170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?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89098" y="2712704"/>
            <a:ext cx="34662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indent="-361950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(ii) 	The total time it takes to return  to the surface of the earth (t)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915528" y="2811961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?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22006" y="3355203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89831" y="3337307"/>
            <a:ext cx="4618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v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79712" y="3337307"/>
            <a:ext cx="1277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=   u</a:t>
            </a:r>
            <a:r>
              <a:rPr lang="en-US" sz="1600" b="1" baseline="30000" dirty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 + 2 </a:t>
            </a:r>
            <a:r>
              <a:rPr lang="en-US" sz="1600" b="1" dirty="0" err="1">
                <a:solidFill>
                  <a:srgbClr val="C00000"/>
                </a:solidFill>
                <a:latin typeface="Book Antiqua" pitchFamily="18" charset="0"/>
              </a:rPr>
              <a:t>gs</a:t>
            </a:r>
            <a:endParaRPr lang="en-US" sz="16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22006" y="3725876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77927" y="4017278"/>
            <a:ext cx="5717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(0)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77654" y="4017278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(49)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41940" y="4014635"/>
            <a:ext cx="13260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+ 2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(- 9.8) 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87773" y="3707980"/>
            <a:ext cx="4618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77654" y="3707980"/>
            <a:ext cx="1277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u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+ 2 </a:t>
            </a:r>
            <a:r>
              <a:rPr lang="en-US" sz="1600" b="1" dirty="0" err="1">
                <a:solidFill>
                  <a:srgbClr val="0000CC"/>
                </a:solidFill>
                <a:latin typeface="Book Antiqua" pitchFamily="18" charset="0"/>
              </a:rPr>
              <a:t>gs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576" y="4315357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96922" y="4315357"/>
            <a:ext cx="5717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77654" y="4315357"/>
            <a:ext cx="1130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49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49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86818" y="4315357"/>
            <a:ext cx="44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– 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34493" y="4315357"/>
            <a:ext cx="867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- 9.8 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4614608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56930" y="4614608"/>
            <a:ext cx="11117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/>
            <a:r>
              <a:rPr lang="en-US" dirty="0">
                <a:solidFill>
                  <a:srgbClr val="0000CC"/>
                </a:solidFill>
              </a:rPr>
              <a:t>(49 </a:t>
            </a:r>
            <a:r>
              <a:rPr lang="en-US" dirty="0">
                <a:solidFill>
                  <a:srgbClr val="0000CC"/>
                </a:solidFill>
                <a:sym typeface="Symbol"/>
              </a:rPr>
              <a:t></a:t>
            </a:r>
            <a:r>
              <a:rPr lang="en-US" dirty="0">
                <a:solidFill>
                  <a:srgbClr val="0000CC"/>
                </a:solidFill>
              </a:rPr>
              <a:t> 49)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977654" y="4614608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11760" y="4613068"/>
            <a:ext cx="747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9.8 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32040" y="1335171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620" y="1335171"/>
            <a:ext cx="27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/>
            <a:r>
              <a:rPr lang="en-US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599609" y="1335171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5870704" y="1182390"/>
            <a:ext cx="815489" cy="656306"/>
            <a:chOff x="6544605" y="1195364"/>
            <a:chExt cx="815489" cy="656306"/>
          </a:xfrm>
        </p:grpSpPr>
        <p:sp>
          <p:nvSpPr>
            <p:cNvPr id="58" name="TextBox 57"/>
            <p:cNvSpPr txBox="1"/>
            <p:nvPr/>
          </p:nvSpPr>
          <p:spPr>
            <a:xfrm>
              <a:off x="6544605" y="1195364"/>
              <a:ext cx="81548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49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</a:t>
              </a:r>
              <a:r>
                <a:rPr lang="en-US" dirty="0">
                  <a:solidFill>
                    <a:srgbClr val="0000CC"/>
                  </a:solidFill>
                </a:rPr>
                <a:t> 49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51131" y="1513116"/>
              <a:ext cx="8024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</a:t>
              </a:r>
              <a:r>
                <a:rPr lang="en-US" dirty="0">
                  <a:solidFill>
                    <a:srgbClr val="0000CC"/>
                  </a:solidFill>
                </a:rPr>
                <a:t> 9.8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6617875" y="1523517"/>
              <a:ext cx="66894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4933320" y="2025358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467628" y="2025358"/>
            <a:ext cx="27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/>
            <a:r>
              <a:rPr lang="en-US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709713" y="2025358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5942712" y="1872577"/>
            <a:ext cx="773523" cy="656306"/>
            <a:chOff x="6780727" y="1195364"/>
            <a:chExt cx="773523" cy="656306"/>
          </a:xfrm>
        </p:grpSpPr>
        <p:sp>
          <p:nvSpPr>
            <p:cNvPr id="75" name="TextBox 74"/>
            <p:cNvSpPr txBox="1"/>
            <p:nvPr/>
          </p:nvSpPr>
          <p:spPr>
            <a:xfrm>
              <a:off x="6780727" y="1195364"/>
              <a:ext cx="77352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49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</a:t>
              </a:r>
              <a:r>
                <a:rPr lang="en-US" dirty="0">
                  <a:solidFill>
                    <a:srgbClr val="0000CC"/>
                  </a:solidFill>
                </a:rPr>
                <a:t> 5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12801" y="1513116"/>
              <a:ext cx="3093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6862995" y="1523517"/>
              <a:ext cx="60898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6686193" y="2017172"/>
            <a:ext cx="1159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122.5 m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727932" y="267494"/>
            <a:ext cx="6546750" cy="935376"/>
            <a:chOff x="695856" y="-25007"/>
            <a:chExt cx="6275368" cy="935376"/>
          </a:xfrm>
        </p:grpSpPr>
        <p:sp>
          <p:nvSpPr>
            <p:cNvPr id="96" name="TextBox 95"/>
            <p:cNvSpPr txBox="1">
              <a:spLocks noChangeArrowheads="1"/>
            </p:cNvSpPr>
            <p:nvPr/>
          </p:nvSpPr>
          <p:spPr bwMode="auto">
            <a:xfrm>
              <a:off x="695856" y="-25007"/>
              <a:ext cx="6261616" cy="93537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97" name="TextBox 96"/>
            <p:cNvSpPr txBox="1">
              <a:spLocks noChangeArrowheads="1"/>
            </p:cNvSpPr>
            <p:nvPr/>
          </p:nvSpPr>
          <p:spPr bwMode="auto">
            <a:xfrm>
              <a:off x="1102767" y="-25007"/>
              <a:ext cx="5868457" cy="9285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>
                <a:tabLst>
                  <a:tab pos="533400" algn="l"/>
                  <a:tab pos="901700" algn="l"/>
                </a:tabLst>
              </a:pP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A ball is thrown vertically upwards with a velocity of 49 m/s. </a:t>
              </a:r>
            </a:p>
            <a:p>
              <a:pPr algn="l">
                <a:tabLst>
                  <a:tab pos="533400" algn="l"/>
                  <a:tab pos="901700" algn="l"/>
                </a:tabLst>
              </a:pP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Calculate (</a:t>
              </a:r>
              <a:r>
                <a:rPr lang="en-US" sz="1600" dirty="0" err="1">
                  <a:solidFill>
                    <a:prstClr val="black"/>
                  </a:solidFill>
                  <a:latin typeface="Book Antiqua" pitchFamily="18" charset="0"/>
                </a:rPr>
                <a:t>i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) the maximum height to which it rises, (s) (ii) the total time (t) it takes to return to the surface of the earth. </a:t>
              </a:r>
            </a:p>
            <a:p>
              <a:pPr algn="l">
                <a:tabLst>
                  <a:tab pos="533400" algn="l"/>
                  <a:tab pos="901700" algn="l"/>
                </a:tabLst>
              </a:pPr>
              <a:r>
                <a:rPr lang="en-US" sz="1600" dirty="0">
                  <a:latin typeface="Book Antiqua" pitchFamily="18" charset="0"/>
                </a:rPr>
                <a:t>(g = -9.8ms</a:t>
              </a:r>
              <a:r>
                <a:rPr lang="en-US" sz="1600" baseline="30000" dirty="0">
                  <a:latin typeface="Book Antiqua" pitchFamily="18" charset="0"/>
                </a:rPr>
                <a:t>-2</a:t>
              </a:r>
              <a:r>
                <a:rPr lang="en-US" sz="1600" dirty="0">
                  <a:latin typeface="Book Antiqua" pitchFamily="18" charset="0"/>
                </a:rPr>
                <a:t>)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26720" y="352399"/>
            <a:ext cx="640080" cy="640080"/>
            <a:chOff x="4953000" y="3718491"/>
            <a:chExt cx="640080" cy="640080"/>
          </a:xfrm>
        </p:grpSpPr>
        <p:sp>
          <p:nvSpPr>
            <p:cNvPr id="94" name="Oval 93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4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>
            <a:off x="4478715" y="1189014"/>
            <a:ext cx="0" cy="3975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3" descr="C:\Users\200113\Desktop\hand-clipart-hand-heart-clip-art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8641" y="4157136"/>
            <a:ext cx="2349863" cy="90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ounded Rectangle 99"/>
          <p:cNvSpPr>
            <a:spLocks noChangeArrowheads="1"/>
          </p:cNvSpPr>
          <p:nvPr/>
        </p:nvSpPr>
        <p:spPr bwMode="auto">
          <a:xfrm>
            <a:off x="7884368" y="3435846"/>
            <a:ext cx="1161587" cy="374571"/>
          </a:xfrm>
          <a:prstGeom prst="round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u = 49 m/s</a:t>
            </a:r>
          </a:p>
        </p:txBody>
      </p:sp>
      <p:pic>
        <p:nvPicPr>
          <p:cNvPr id="10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388529">
            <a:off x="7501380" y="4019662"/>
            <a:ext cx="652445" cy="652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Rounded Rectangle 101"/>
          <p:cNvSpPr>
            <a:spLocks noChangeArrowheads="1"/>
          </p:cNvSpPr>
          <p:nvPr/>
        </p:nvSpPr>
        <p:spPr bwMode="auto">
          <a:xfrm>
            <a:off x="7956376" y="1403093"/>
            <a:ext cx="1044471" cy="374571"/>
          </a:xfrm>
          <a:prstGeom prst="roundRect">
            <a:avLst/>
          </a:prstGeom>
          <a:solidFill>
            <a:srgbClr val="66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v = 0 m/s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603750" y="1238334"/>
            <a:ext cx="2790160" cy="666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933320" y="1439892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67628" y="1439892"/>
            <a:ext cx="27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/>
            <a:r>
              <a:rPr lang="en-US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709713" y="143989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5942712" y="1287111"/>
            <a:ext cx="1245766" cy="656306"/>
            <a:chOff x="6544605" y="1195364"/>
            <a:chExt cx="1245766" cy="656306"/>
          </a:xfrm>
        </p:grpSpPr>
        <p:sp>
          <p:nvSpPr>
            <p:cNvPr id="66" name="TextBox 65"/>
            <p:cNvSpPr txBox="1"/>
            <p:nvPr/>
          </p:nvSpPr>
          <p:spPr>
            <a:xfrm>
              <a:off x="6544605" y="1195364"/>
              <a:ext cx="12457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49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</a:t>
              </a:r>
              <a:r>
                <a:rPr lang="en-US" dirty="0">
                  <a:solidFill>
                    <a:srgbClr val="0000CC"/>
                  </a:solidFill>
                </a:rPr>
                <a:t> 49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</a:t>
              </a:r>
              <a:r>
                <a:rPr lang="en-US" dirty="0">
                  <a:solidFill>
                    <a:srgbClr val="0000CC"/>
                  </a:solidFill>
                </a:rPr>
                <a:t> 10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66270" y="1513116"/>
              <a:ext cx="8024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</a:t>
              </a:r>
              <a:r>
                <a:rPr lang="en-US" dirty="0">
                  <a:solidFill>
                    <a:srgbClr val="0000CC"/>
                  </a:solidFill>
                </a:rPr>
                <a:t> 98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6628059" y="1523517"/>
              <a:ext cx="1078858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/>
          <p:cNvCxnSpPr/>
          <p:nvPr/>
        </p:nvCxnSpPr>
        <p:spPr>
          <a:xfrm flipH="1">
            <a:off x="6847958" y="1383429"/>
            <a:ext cx="220789" cy="1499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6049318" y="1386587"/>
            <a:ext cx="220789" cy="1499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591473" y="1699152"/>
            <a:ext cx="267155" cy="14997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920442" y="115064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4860032" y="2462584"/>
            <a:ext cx="5413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indent="-361950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(ii)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12096" y="2780891"/>
            <a:ext cx="2859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673882" y="2790417"/>
            <a:ext cx="617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49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217929" y="2787774"/>
            <a:ext cx="930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–  9.8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t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456546" y="2462584"/>
            <a:ext cx="2859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694890" y="2462584"/>
            <a:ext cx="998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u + gt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889466" y="3195723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412096" y="3186197"/>
            <a:ext cx="27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 algn="l"/>
            <a:r>
              <a:rPr lang="en-US" dirty="0">
                <a:solidFill>
                  <a:srgbClr val="0000CC"/>
                </a:solidFill>
              </a:rPr>
              <a:t>t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673882" y="3195723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5961796" y="3042942"/>
            <a:ext cx="452955" cy="656306"/>
            <a:chOff x="6725872" y="1195364"/>
            <a:chExt cx="452955" cy="656306"/>
          </a:xfrm>
        </p:grpSpPr>
        <p:sp>
          <p:nvSpPr>
            <p:cNvPr id="114" name="TextBox 113"/>
            <p:cNvSpPr txBox="1"/>
            <p:nvPr/>
          </p:nvSpPr>
          <p:spPr>
            <a:xfrm>
              <a:off x="6743112" y="1195364"/>
              <a:ext cx="4184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49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725872" y="1513116"/>
              <a:ext cx="45295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9.8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6780711" y="1523517"/>
              <a:ext cx="34327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4889466" y="3601348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412096" y="3591822"/>
            <a:ext cx="27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 algn="l"/>
            <a:r>
              <a:rPr lang="en-US" dirty="0">
                <a:solidFill>
                  <a:srgbClr val="0000CC"/>
                </a:solidFill>
              </a:rPr>
              <a:t>t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657492" y="3601348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5 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480942" y="386789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716016" y="3915519"/>
            <a:ext cx="16599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 algn="l"/>
            <a:r>
              <a:rPr lang="en-US" dirty="0">
                <a:solidFill>
                  <a:srgbClr val="0000CC"/>
                </a:solidFill>
              </a:rPr>
              <a:t>Time of ascent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6207518" y="3915519"/>
            <a:ext cx="1957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Time of descent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483502" y="4423052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716016" y="4299942"/>
            <a:ext cx="30290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 algn="l"/>
            <a:r>
              <a:rPr lang="en-IN" dirty="0">
                <a:solidFill>
                  <a:srgbClr val="0000CC"/>
                </a:solidFill>
              </a:rPr>
              <a:t>Time taken by the stone to return to the earth’s surface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7308304" y="4421550"/>
            <a:ext cx="532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2t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751457" y="4421550"/>
            <a:ext cx="7809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2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8399656" y="4424091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10 s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3734354" y="4404260"/>
            <a:ext cx="685984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512147" y="4343375"/>
            <a:ext cx="4469650" cy="496917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ball rises to height of 122.5m and </a:t>
            </a:r>
          </a:p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it takes 10 seconds to return to the surface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806808" y="175637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2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H="1">
            <a:off x="6853925" y="1837397"/>
            <a:ext cx="182278" cy="13520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973518" y="180582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027520" y="11321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7804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7284E-6 L -2.77778E-6 -0.4151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77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500"/>
                            </p:stCondLst>
                            <p:childTnLst>
                              <p:par>
                                <p:cTn id="4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/>
      <p:bldP spid="23" grpId="0" animBg="1"/>
      <p:bldP spid="24" grpId="0"/>
      <p:bldP spid="25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4" grpId="0"/>
      <p:bldP spid="45" grpId="0"/>
      <p:bldP spid="46" grpId="0"/>
      <p:bldP spid="47" grpId="0"/>
      <p:bldP spid="54" grpId="0"/>
      <p:bldP spid="55" grpId="0"/>
      <p:bldP spid="56" grpId="0"/>
      <p:bldP spid="71" grpId="0"/>
      <p:bldP spid="72" grpId="0"/>
      <p:bldP spid="73" grpId="0"/>
      <p:bldP spid="90" grpId="0"/>
      <p:bldP spid="100" grpId="0" animBg="1"/>
      <p:bldP spid="100" grpId="1" animBg="1"/>
      <p:bldP spid="102" grpId="0" animBg="1"/>
      <p:bldP spid="102" grpId="1" animBg="1"/>
      <p:bldP spid="103" grpId="0" animBg="1"/>
      <p:bldP spid="62" grpId="0"/>
      <p:bldP spid="63" grpId="0"/>
      <p:bldP spid="64" grpId="0"/>
      <p:bldP spid="85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 animBg="1"/>
      <p:bldP spid="129" grpId="0" animBg="1"/>
      <p:bldP spid="81" grpId="0"/>
      <p:bldP spid="82" grpId="0"/>
      <p:bldP spid="8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Gravitation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419350"/>
            <a:ext cx="597443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4022260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27932" y="391234"/>
            <a:ext cx="6532403" cy="593320"/>
            <a:chOff x="695856" y="143337"/>
            <a:chExt cx="6261616" cy="593320"/>
          </a:xfrm>
        </p:grpSpPr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695856" y="143337"/>
              <a:ext cx="6261616" cy="59332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102767" y="155580"/>
              <a:ext cx="5822638" cy="568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>
                <a:tabLst>
                  <a:tab pos="533400" algn="l"/>
                  <a:tab pos="901700" algn="l"/>
                </a:tabLst>
              </a:pP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 stone is released from the top of a tower of height 19.6m.</a:t>
              </a:r>
            </a:p>
            <a:p>
              <a:pPr algn="l">
                <a:tabLst>
                  <a:tab pos="533400" algn="l"/>
                  <a:tab pos="901700" algn="l"/>
                </a:tabLst>
              </a:pP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Calculate its final velocity just before touching the ground.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26720" y="361983"/>
            <a:ext cx="640080" cy="640080"/>
            <a:chOff x="4953000" y="3718491"/>
            <a:chExt cx="640080" cy="640080"/>
          </a:xfrm>
        </p:grpSpPr>
        <p:sp>
          <p:nvSpPr>
            <p:cNvPr id="7" name="Oval 6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522006" y="1178962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09700" y="1161066"/>
            <a:ext cx="20192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Initial velocity (u)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61797" y="1161066"/>
            <a:ext cx="9541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0ms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09700" y="1454164"/>
            <a:ext cx="18084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Displacement (s)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61797" y="1454164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19.6m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22006" y="1797558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09700" y="1779662"/>
            <a:ext cx="28328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Final velocity (v)      =     ?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22006" y="2225929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22006" y="2647136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47665" y="2629240"/>
            <a:ext cx="9297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– u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11760" y="2629240"/>
            <a:ext cx="822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2 </a:t>
            </a:r>
            <a:r>
              <a:rPr lang="en-US" sz="1600" b="1" dirty="0" err="1">
                <a:solidFill>
                  <a:srgbClr val="0000CC"/>
                </a:solidFill>
                <a:latin typeface="Book Antiqua" pitchFamily="18" charset="0"/>
              </a:rPr>
              <a:t>gs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47664" y="2208033"/>
            <a:ext cx="9297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v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 – u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11759" y="2208033"/>
            <a:ext cx="822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=   2 </a:t>
            </a:r>
            <a:r>
              <a:rPr lang="en-US" sz="1600" b="1" dirty="0" err="1">
                <a:solidFill>
                  <a:srgbClr val="C00000"/>
                </a:solidFill>
                <a:latin typeface="Book Antiqua" pitchFamily="18" charset="0"/>
              </a:rPr>
              <a:t>gs</a:t>
            </a:r>
            <a:endParaRPr lang="en-US" sz="16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59632" y="2946528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47664" y="2946528"/>
            <a:ext cx="9297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– (0)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11759" y="2946528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883721" y="2946528"/>
            <a:ext cx="668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 9.8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71179" y="2946528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 19.6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70265" y="326257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58297" y="3262574"/>
            <a:ext cx="9297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22392" y="3262574"/>
            <a:ext cx="822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19.6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31840" y="3262574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 19.6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70265" y="3550606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20197" y="3550606"/>
            <a:ext cx="9297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v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422392" y="3550606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19.6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33922" y="3890754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: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01587" y="3890754"/>
            <a:ext cx="3298405" cy="54660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final velocity  just before touching the ground is 19.6 m 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65290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 animBg="1"/>
      <p:bldP spid="17" grpId="0"/>
      <p:bldP spid="19" grpId="0" animBg="1"/>
      <p:bldP spid="27" grpId="0" animBg="1"/>
      <p:bldP spid="28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27932" y="267494"/>
            <a:ext cx="6546750" cy="935376"/>
            <a:chOff x="695856" y="-25007"/>
            <a:chExt cx="6275368" cy="935376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695856" y="-25007"/>
              <a:ext cx="6261616" cy="93537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1102767" y="-25007"/>
              <a:ext cx="5868457" cy="9285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algn="l">
                <a:tabLst>
                  <a:tab pos="533400" algn="l"/>
                  <a:tab pos="901700" algn="l"/>
                </a:tabLst>
              </a:pP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A stone is thrown vertically upward with an Initial velocity of 40 m/s. Taking g = 10m/ s</a:t>
              </a:r>
              <a:r>
                <a:rPr lang="en-US" sz="1600" baseline="30000" dirty="0">
                  <a:solidFill>
                    <a:prstClr val="black"/>
                  </a:solidFill>
                  <a:latin typeface="Book Antiqua" pitchFamily="18" charset="0"/>
                </a:rPr>
                <a:t>2</a:t>
              </a:r>
              <a:r>
                <a:rPr lang="en-US" sz="1600" dirty="0">
                  <a:solidFill>
                    <a:prstClr val="black"/>
                  </a:solidFill>
                  <a:latin typeface="Book Antiqua" pitchFamily="18" charset="0"/>
                </a:rPr>
                <a:t>, find the maximum height reached by the stone. What is the net displacement and the total distance covered by the stone?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26720" y="352399"/>
            <a:ext cx="640080" cy="640080"/>
            <a:chOff x="4953000" y="3718491"/>
            <a:chExt cx="640080" cy="640080"/>
          </a:xfrm>
        </p:grpSpPr>
        <p:sp>
          <p:nvSpPr>
            <p:cNvPr id="8" name="Oval 7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6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381000" y="1307666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09701" y="1289770"/>
            <a:ext cx="450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u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63688" y="1289770"/>
            <a:ext cx="11592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40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11858" y="1571730"/>
            <a:ext cx="450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g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763688" y="1571730"/>
            <a:ext cx="1176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-10 ms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14281" y="1891363"/>
            <a:ext cx="450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v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763688" y="1891363"/>
            <a:ext cx="1056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0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" y="2320550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24914" y="2179544"/>
            <a:ext cx="276809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indent="-361950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(i) 	The maximum height reached by the stone (s)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67928" y="2164501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?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89098" y="2728335"/>
            <a:ext cx="346621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indent="-361950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(ii) 	The total distance covered by the stone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067928" y="2827592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?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81000" y="3742745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9831" y="3724849"/>
            <a:ext cx="4618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v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79712" y="3724849"/>
            <a:ext cx="1277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=   u</a:t>
            </a:r>
            <a:r>
              <a:rPr lang="en-US" sz="1600" b="1" baseline="30000" dirty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 + 2 </a:t>
            </a:r>
            <a:r>
              <a:rPr lang="en-US" sz="1600" b="1" dirty="0" err="1">
                <a:solidFill>
                  <a:srgbClr val="C00000"/>
                </a:solidFill>
                <a:latin typeface="Book Antiqua" pitchFamily="18" charset="0"/>
              </a:rPr>
              <a:t>gs</a:t>
            </a:r>
            <a:endParaRPr lang="en-US" sz="16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89098" y="3273181"/>
            <a:ext cx="3466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1950" indent="-361950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(iii) The net displacement = ?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81000" y="4156402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87773" y="4158711"/>
            <a:ext cx="4618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977654" y="4158711"/>
            <a:ext cx="12779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u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+ 2 </a:t>
            </a:r>
            <a:r>
              <a:rPr lang="en-US" sz="1600" b="1" dirty="0" err="1">
                <a:solidFill>
                  <a:srgbClr val="0000CC"/>
                </a:solidFill>
                <a:latin typeface="Book Antiqua" pitchFamily="18" charset="0"/>
              </a:rPr>
              <a:t>gs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7927" y="4538008"/>
            <a:ext cx="5717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(0)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77654" y="4538008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(40)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41940" y="4535365"/>
            <a:ext cx="12843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2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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(- 10) 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635271" y="1396358"/>
            <a:ext cx="276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lvl="0"/>
            <a:r>
              <a:rPr lang="en-US" dirty="0">
                <a:solidFill>
                  <a:srgbClr val="0000CC"/>
                </a:solidFill>
              </a:rPr>
              <a:t>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877356" y="1396358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5184328" y="1243577"/>
            <a:ext cx="1067475" cy="656306"/>
            <a:chOff x="6854700" y="1195364"/>
            <a:chExt cx="1067475" cy="656306"/>
          </a:xfrm>
        </p:grpSpPr>
        <p:sp>
          <p:nvSpPr>
            <p:cNvPr id="50" name="TextBox 49"/>
            <p:cNvSpPr txBox="1"/>
            <p:nvPr/>
          </p:nvSpPr>
          <p:spPr>
            <a:xfrm>
              <a:off x="6854700" y="1195364"/>
              <a:ext cx="1043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>
                  <a:solidFill>
                    <a:srgbClr val="0000CC"/>
                  </a:solidFill>
                </a:rPr>
                <a:t>-(40 </a:t>
              </a:r>
              <a:r>
                <a:rPr lang="en-US" dirty="0">
                  <a:solidFill>
                    <a:srgbClr val="0000CC"/>
                  </a:solidFill>
                  <a:sym typeface="Symbol"/>
                </a:rPr>
                <a:t></a:t>
              </a:r>
              <a:r>
                <a:rPr lang="en-US" dirty="0">
                  <a:solidFill>
                    <a:srgbClr val="0000CC"/>
                  </a:solidFill>
                </a:rPr>
                <a:t> 40)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83300" y="1513116"/>
              <a:ext cx="60389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-20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6916335" y="1523517"/>
              <a:ext cx="100584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336189" y="1423748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80 m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4646834" y="1202870"/>
            <a:ext cx="0" cy="39750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653780" y="2038350"/>
            <a:ext cx="18994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(ii) Total distance covered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324600" y="2038350"/>
            <a:ext cx="2509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s + s = 80 + 80 = 160 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653780" y="2766596"/>
            <a:ext cx="236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(iii) Net displacement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858000" y="2766596"/>
            <a:ext cx="1507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80 - 80 = 0 m</a:t>
            </a:r>
          </a:p>
        </p:txBody>
      </p:sp>
    </p:spTree>
    <p:extLst>
      <p:ext uri="{BB962C8B-B14F-4D97-AF65-F5344CB8AC3E}">
        <p14:creationId xmlns:p14="http://schemas.microsoft.com/office/powerpoint/2010/main" val="239743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6" grpId="0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53" grpId="0"/>
      <p:bldP spid="58" grpId="0"/>
      <p:bldP spid="59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7093" y="301393"/>
            <a:ext cx="6067688" cy="646331"/>
          </a:xfrm>
          <a:prstGeom prst="rect">
            <a:avLst/>
          </a:prstGeom>
          <a:gradFill>
            <a:gsLst>
              <a:gs pos="34000">
                <a:srgbClr val="66CCFF"/>
              </a:gs>
              <a:gs pos="100000">
                <a:schemeClr val="bg1"/>
              </a:gs>
            </a:gsLst>
            <a:lin ang="0" scaled="1"/>
          </a:gradFill>
          <a:ln>
            <a:solidFill>
              <a:srgbClr val="FF9933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ctr"/>
            <a:r>
              <a:rPr lang="en-US" sz="3600" b="1" spc="50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man Old Style" pitchFamily="18" charset="0"/>
              </a:rPr>
              <a:t>Module 02 - Gravitation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15123" y="1047707"/>
            <a:ext cx="3499677" cy="461665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latin typeface="Bookman Old Style" pitchFamily="18" charset="0"/>
              </a:rPr>
              <a:t>Unit of gravitation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627154"/>
            <a:ext cx="4759636" cy="461665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sz="2400" b="1" dirty="0">
                <a:latin typeface="Bookman Old Style" pitchFamily="18" charset="0"/>
              </a:rPr>
              <a:t>Importance of </a:t>
            </a:r>
            <a:r>
              <a:rPr lang="en-US" sz="2400" b="1" dirty="0">
                <a:effectLst/>
                <a:latin typeface="Bookman Old Style" pitchFamily="18" charset="0"/>
              </a:rPr>
              <a:t>gravitation </a:t>
            </a:r>
          </a:p>
        </p:txBody>
      </p:sp>
    </p:spTree>
    <p:extLst>
      <p:ext uri="{BB962C8B-B14F-4D97-AF65-F5344CB8AC3E}">
        <p14:creationId xmlns:p14="http://schemas.microsoft.com/office/powerpoint/2010/main" val="3988382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854957" y="1925253"/>
            <a:ext cx="2155707" cy="6858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ookman Old Style" pitchFamily="18" charset="0"/>
              </a:rPr>
              <a:t>        Fr</a:t>
            </a:r>
            <a:r>
              <a:rPr lang="en-US" sz="2000" b="1" baseline="30000" dirty="0">
                <a:latin typeface="Bookman Old Style" pitchFamily="18" charset="0"/>
              </a:rPr>
              <a:t>2</a:t>
            </a:r>
            <a:r>
              <a:rPr lang="en-US" sz="2000" b="1" dirty="0">
                <a:latin typeface="Bookman Old Style" pitchFamily="18" charset="0"/>
              </a:rPr>
              <a:t>      </a:t>
            </a:r>
          </a:p>
          <a:p>
            <a:pPr algn="ctr"/>
            <a:r>
              <a:rPr lang="en-US" sz="2000" b="1" dirty="0">
                <a:latin typeface="Bookman Old Style" pitchFamily="18" charset="0"/>
              </a:rPr>
              <a:t>        m</a:t>
            </a:r>
            <a:r>
              <a:rPr lang="en-US" sz="2000" b="1" baseline="-25000" dirty="0">
                <a:latin typeface="Bookman Old Style" pitchFamily="18" charset="0"/>
              </a:rPr>
              <a:t>1</a:t>
            </a:r>
            <a:r>
              <a:rPr lang="en-US" sz="2000" b="1" dirty="0">
                <a:latin typeface="Bookman Old Style" pitchFamily="18" charset="0"/>
              </a:rPr>
              <a:t>m</a:t>
            </a:r>
            <a:r>
              <a:rPr lang="en-US" sz="20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16505" y="1180266"/>
            <a:ext cx="2194160" cy="65866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ookman Old Style" pitchFamily="18" charset="0"/>
              </a:rPr>
              <a:t>     Gm</a:t>
            </a:r>
            <a:r>
              <a:rPr lang="en-US" sz="2000" b="1" baseline="-25000" dirty="0">
                <a:latin typeface="Bookman Old Style" pitchFamily="18" charset="0"/>
              </a:rPr>
              <a:t>1</a:t>
            </a:r>
            <a:r>
              <a:rPr lang="en-US" sz="2000" b="1" dirty="0">
                <a:latin typeface="Bookman Old Style" pitchFamily="18" charset="0"/>
              </a:rPr>
              <a:t>m</a:t>
            </a:r>
            <a:r>
              <a:rPr lang="en-US" sz="2000" b="1" baseline="-25000" dirty="0">
                <a:latin typeface="Bookman Old Style" pitchFamily="18" charset="0"/>
              </a:rPr>
              <a:t>2</a:t>
            </a:r>
          </a:p>
          <a:p>
            <a:pPr algn="ctr"/>
            <a:r>
              <a:rPr lang="en-US" sz="2000" b="1" dirty="0">
                <a:latin typeface="Bookman Old Style" pitchFamily="18" charset="0"/>
              </a:rPr>
              <a:t>    r</a:t>
            </a:r>
            <a:r>
              <a:rPr lang="en-US" sz="2000" b="1" baseline="30000" dirty="0">
                <a:latin typeface="Bookman Old Style" pitchFamily="18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15093" y="2298982"/>
            <a:ext cx="243207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400" b="1" cap="all" dirty="0">
                <a:ln w="0">
                  <a:solidFill>
                    <a:schemeClr val="bg1"/>
                  </a:solidFill>
                </a:ln>
                <a:effectLst/>
                <a:latin typeface="Bookman Old Style" pitchFamily="18" charset="0"/>
              </a:rPr>
              <a:t>UNITS for G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166252" y="3126094"/>
            <a:ext cx="2326278" cy="46166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400" b="1" dirty="0">
                <a:solidFill>
                  <a:srgbClr val="0000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SI unit of G 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47050" y="3995037"/>
            <a:ext cx="2879314" cy="46166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400" b="1" dirty="0">
                <a:solidFill>
                  <a:srgbClr val="0000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C.G.S unit of G =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133600" y="1903573"/>
            <a:ext cx="553357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m</a:t>
            </a:r>
            <a:r>
              <a:rPr lang="en-US" sz="2000" b="1" baseline="30000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948624" y="1913266"/>
            <a:ext cx="373820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N</a:t>
            </a:r>
            <a:endParaRPr lang="en-US" sz="2000" b="1" baseline="30000" dirty="0">
              <a:solidFill>
                <a:srgbClr val="00206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945109" y="2215768"/>
            <a:ext cx="615874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kg</a:t>
            </a:r>
            <a:r>
              <a:rPr lang="en-US" sz="2000" b="1" baseline="30000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79303" y="1910968"/>
            <a:ext cx="702436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cm</a:t>
            </a:r>
            <a:r>
              <a:rPr lang="en-US" sz="2000" b="1" baseline="30000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00489" y="1882673"/>
            <a:ext cx="830677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dyne</a:t>
            </a:r>
            <a:endParaRPr lang="en-US" sz="2000" b="1" baseline="30000" dirty="0">
              <a:solidFill>
                <a:srgbClr val="00206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02383" y="2205695"/>
            <a:ext cx="445956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000" b="1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g</a:t>
            </a:r>
            <a:r>
              <a:rPr lang="en-US" sz="2000" b="1" baseline="30000" dirty="0"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10800000">
            <a:off x="4835325" y="3356330"/>
            <a:ext cx="685800" cy="11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>
            <a:off x="4943061" y="4213404"/>
            <a:ext cx="1383030" cy="8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600200" y="1524110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4606" y="1313728"/>
            <a:ext cx="60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F =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764175" y="2264778"/>
            <a:ext cx="106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42999" y="2063368"/>
            <a:ext cx="87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G 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9906" y="271236"/>
            <a:ext cx="6776294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Bookman Old Style" pitchFamily="18" charset="0"/>
              </a:rPr>
              <a:t>Let us Derive the unit for gravitational constant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8155" y="746580"/>
            <a:ext cx="215355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We know that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3621312" y="727313"/>
            <a:ext cx="3758709" cy="1140113"/>
          </a:xfrm>
          <a:prstGeom prst="cloudCallout">
            <a:avLst>
              <a:gd name="adj1" fmla="val -86479"/>
              <a:gd name="adj2" fmla="val 6759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SI unit of force is</a:t>
            </a:r>
          </a:p>
        </p:txBody>
      </p:sp>
      <p:sp>
        <p:nvSpPr>
          <p:cNvPr id="27" name="Cloud Callout 26"/>
          <p:cNvSpPr/>
          <p:nvPr/>
        </p:nvSpPr>
        <p:spPr>
          <a:xfrm>
            <a:off x="4274460" y="1142094"/>
            <a:ext cx="3733800" cy="1185126"/>
          </a:xfrm>
          <a:prstGeom prst="cloudCallout">
            <a:avLst>
              <a:gd name="adj1" fmla="val -100018"/>
              <a:gd name="adj2" fmla="val 30956"/>
            </a:avLst>
          </a:prstGeom>
          <a:solidFill>
            <a:srgbClr val="8DD6F7"/>
          </a:solidFill>
          <a:ln>
            <a:solidFill>
              <a:srgbClr val="49494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</a:rPr>
              <a:t>SI unit of displacement is</a:t>
            </a:r>
          </a:p>
        </p:txBody>
      </p:sp>
      <p:sp>
        <p:nvSpPr>
          <p:cNvPr id="30" name="Cloud Callout 29"/>
          <p:cNvSpPr/>
          <p:nvPr/>
        </p:nvSpPr>
        <p:spPr>
          <a:xfrm>
            <a:off x="3403588" y="2346558"/>
            <a:ext cx="3530612" cy="1185126"/>
          </a:xfrm>
          <a:prstGeom prst="cloudCallout">
            <a:avLst>
              <a:gd name="adj1" fmla="val -81359"/>
              <a:gd name="adj2" fmla="val -31503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SI unit of mass is</a:t>
            </a:r>
          </a:p>
        </p:txBody>
      </p:sp>
      <p:sp>
        <p:nvSpPr>
          <p:cNvPr id="31" name="Cloud Callout 30"/>
          <p:cNvSpPr/>
          <p:nvPr/>
        </p:nvSpPr>
        <p:spPr>
          <a:xfrm>
            <a:off x="3628266" y="729402"/>
            <a:ext cx="3930048" cy="1140113"/>
          </a:xfrm>
          <a:prstGeom prst="cloudCallout">
            <a:avLst>
              <a:gd name="adj1" fmla="val -86479"/>
              <a:gd name="adj2" fmla="val 67592"/>
            </a:avLst>
          </a:prstGeom>
          <a:ln>
            <a:solidFill>
              <a:srgbClr val="00206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Bookman Old Style" pitchFamily="18" charset="0"/>
              </a:rPr>
              <a:t>CGS unit of force is </a:t>
            </a:r>
          </a:p>
        </p:txBody>
      </p:sp>
      <p:sp>
        <p:nvSpPr>
          <p:cNvPr id="32" name="Cloud Callout 31"/>
          <p:cNvSpPr/>
          <p:nvPr/>
        </p:nvSpPr>
        <p:spPr>
          <a:xfrm>
            <a:off x="4281720" y="1142094"/>
            <a:ext cx="3733800" cy="1185126"/>
          </a:xfrm>
          <a:prstGeom prst="cloudCallout">
            <a:avLst>
              <a:gd name="adj1" fmla="val -100018"/>
              <a:gd name="adj2" fmla="val 3095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CGS unit of displacement is</a:t>
            </a:r>
          </a:p>
        </p:txBody>
      </p:sp>
      <p:sp>
        <p:nvSpPr>
          <p:cNvPr id="33" name="Cloud Callout 32"/>
          <p:cNvSpPr/>
          <p:nvPr/>
        </p:nvSpPr>
        <p:spPr>
          <a:xfrm>
            <a:off x="3490685" y="2299608"/>
            <a:ext cx="3918363" cy="1185126"/>
          </a:xfrm>
          <a:prstGeom prst="cloudCallout">
            <a:avLst>
              <a:gd name="adj1" fmla="val -81359"/>
              <a:gd name="adj2" fmla="val -31503"/>
            </a:avLst>
          </a:prstGeom>
          <a:solidFill>
            <a:srgbClr val="C1B991"/>
          </a:solidFill>
          <a:ln>
            <a:solidFill>
              <a:srgbClr val="21212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okman Old Style" pitchFamily="18" charset="0"/>
              </a:rPr>
              <a:t>CGS unit of mass is</a:t>
            </a:r>
          </a:p>
        </p:txBody>
      </p:sp>
    </p:spTree>
    <p:extLst>
      <p:ext uri="{BB962C8B-B14F-4D97-AF65-F5344CB8AC3E}">
        <p14:creationId xmlns:p14="http://schemas.microsoft.com/office/powerpoint/2010/main" val="2494860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0.31771 0.2173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00" y="10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32153 0.2164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0" y="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412E-6 L 0.32066 0.20844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4" y="104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6194E-6 L 0.35208 0.376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8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00208 L 0.37951 0.38079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0" y="1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3784E-6 L 0.37344 0.38113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3" y="19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15" grpId="0" animBg="1"/>
      <p:bldP spid="35" grpId="0"/>
      <p:bldP spid="36" grpId="0"/>
      <p:bldP spid="42" grpId="0"/>
      <p:bldP spid="42" grpId="1"/>
      <p:bldP spid="43" grpId="0"/>
      <p:bldP spid="43" grpId="1"/>
      <p:bldP spid="44" grpId="0"/>
      <p:bldP spid="44" grpId="1"/>
      <p:bldP spid="13" grpId="0"/>
      <p:bldP spid="13" grpId="1"/>
      <p:bldP spid="14" grpId="0"/>
      <p:bldP spid="14" grpId="1"/>
      <p:bldP spid="16" grpId="0"/>
      <p:bldP spid="16" grpId="1"/>
      <p:bldP spid="2" grpId="0" animBg="1"/>
      <p:bldP spid="5" grpId="0" animBg="1"/>
      <p:bldP spid="6" grpId="0" animBg="1"/>
      <p:bldP spid="6" grpId="1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2943" y="350075"/>
            <a:ext cx="6492483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latin typeface="Bookman Old Style" pitchFamily="18" charset="0"/>
              </a:rPr>
              <a:t>Importance of the Universal Law of Gravitation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864425"/>
            <a:ext cx="7500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ookman Old Style" pitchFamily="18" charset="0"/>
              </a:rPr>
              <a:t>The universal law of gravitation successfully explains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207325"/>
            <a:ext cx="5422275" cy="794802"/>
          </a:xfrm>
          <a:prstGeom prst="rightArrow">
            <a:avLst/>
          </a:prstGeom>
          <a:solidFill>
            <a:srgbClr val="730B4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The force that binds us to the earth.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4200" y="1992229"/>
            <a:ext cx="6255279" cy="794802"/>
          </a:xfrm>
          <a:prstGeom prst="rightArrow">
            <a:avLst/>
          </a:prstGeom>
          <a:solidFill>
            <a:srgbClr val="730B4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The motion of the moon around the earth.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201" y="2936788"/>
            <a:ext cx="6248681" cy="794802"/>
          </a:xfrm>
          <a:prstGeom prst="rightArrow">
            <a:avLst/>
          </a:prstGeom>
          <a:solidFill>
            <a:srgbClr val="730B4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The motion of the planets around the sun.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83" y="3698187"/>
            <a:ext cx="7212842" cy="794802"/>
          </a:xfrm>
          <a:prstGeom prst="rightArrow">
            <a:avLst/>
          </a:prstGeom>
          <a:solidFill>
            <a:srgbClr val="730B4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The tides of the sea due to the moon and the sun.</a:t>
            </a:r>
          </a:p>
        </p:txBody>
      </p:sp>
      <p:pic>
        <p:nvPicPr>
          <p:cNvPr id="12" name="Picture 11" descr="D:\Tat for Apps 2013\English Medium\Std 9th\Physics\Pull of the earth\2015__Parachute_Jumping,_Navy.jpg"/>
          <p:cNvPicPr>
            <a:picLocks noChangeAspect="1" noChangeArrowheads="1"/>
          </p:cNvPicPr>
          <p:nvPr/>
        </p:nvPicPr>
        <p:blipFill>
          <a:blip r:embed="rId3"/>
          <a:srcRect r="12500" b="12500"/>
          <a:stretch>
            <a:fillRect/>
          </a:stretch>
        </p:blipFill>
        <p:spPr bwMode="auto">
          <a:xfrm>
            <a:off x="596077" y="285751"/>
            <a:ext cx="7978898" cy="4536800"/>
          </a:xfrm>
          <a:prstGeom prst="rect">
            <a:avLst/>
          </a:prstGeom>
          <a:noFill/>
        </p:spPr>
      </p:pic>
      <p:pic>
        <p:nvPicPr>
          <p:cNvPr id="14" name="Picture 13" descr="D:\Tat for Apps 2013\English Medium\Std 9th\Physics\Pull of the earth\moon-watching-night-100916-02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92774" y="309502"/>
            <a:ext cx="7989125" cy="4478974"/>
          </a:xfrm>
          <a:prstGeom prst="rect">
            <a:avLst/>
          </a:prstGeom>
          <a:noFill/>
        </p:spPr>
      </p:pic>
      <p:pic>
        <p:nvPicPr>
          <p:cNvPr id="15" name="Picture 2" descr="D:\Tat for Apps 2013\English Medium\Std 9th\Physics\Pull of the earth\mokoenaaction-02-action.jpg"/>
          <p:cNvPicPr>
            <a:picLocks noChangeAspect="1" noChangeArrowheads="1"/>
          </p:cNvPicPr>
          <p:nvPr/>
        </p:nvPicPr>
        <p:blipFill>
          <a:blip r:embed="rId5"/>
          <a:srcRect t="7787" b="3231"/>
          <a:stretch>
            <a:fillRect/>
          </a:stretch>
        </p:blipFill>
        <p:spPr bwMode="auto">
          <a:xfrm>
            <a:off x="621475" y="309503"/>
            <a:ext cx="7962659" cy="4472048"/>
          </a:xfrm>
          <a:prstGeom prst="rect">
            <a:avLst/>
          </a:prstGeom>
          <a:noFill/>
        </p:spPr>
      </p:pic>
      <p:pic>
        <p:nvPicPr>
          <p:cNvPr id="16" name="Picture 3" descr="D:\Tat for Apps 2013\English Medium\Std 9th\Physics\Pull of the earth\splash-planets.jpg"/>
          <p:cNvPicPr>
            <a:picLocks noChangeAspect="1" noChangeArrowheads="1"/>
          </p:cNvPicPr>
          <p:nvPr/>
        </p:nvPicPr>
        <p:blipFill>
          <a:blip r:embed="rId6"/>
          <a:srcRect r="30593"/>
          <a:stretch>
            <a:fillRect/>
          </a:stretch>
        </p:blipFill>
        <p:spPr bwMode="auto">
          <a:xfrm>
            <a:off x="596076" y="297626"/>
            <a:ext cx="7985824" cy="4495799"/>
          </a:xfrm>
          <a:prstGeom prst="rect">
            <a:avLst/>
          </a:prstGeom>
          <a:noFill/>
        </p:spPr>
      </p:pic>
      <p:pic>
        <p:nvPicPr>
          <p:cNvPr id="18" name="Picture 5" descr="D:\Tat for Apps 2013\English Medium\Std 9th\Physics\Pull of the earth\surfer 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4200" y="309503"/>
            <a:ext cx="7997700" cy="4472048"/>
          </a:xfrm>
          <a:prstGeom prst="rect">
            <a:avLst/>
          </a:prstGeom>
          <a:noFill/>
        </p:spPr>
      </p:pic>
      <p:pic>
        <p:nvPicPr>
          <p:cNvPr id="17" name="Picture 4" descr="D:\Tat for Apps 2013\English Medium\Std 9th\Physics\Pull of the earth\images (9).jpg"/>
          <p:cNvPicPr>
            <a:picLocks noChangeAspect="1" noChangeArrowheads="1"/>
          </p:cNvPicPr>
          <p:nvPr/>
        </p:nvPicPr>
        <p:blipFill>
          <a:blip r:embed="rId8"/>
          <a:srcRect r="10903"/>
          <a:stretch>
            <a:fillRect/>
          </a:stretch>
        </p:blipFill>
        <p:spPr bwMode="auto">
          <a:xfrm>
            <a:off x="533399" y="297626"/>
            <a:ext cx="8036625" cy="4483923"/>
          </a:xfrm>
          <a:prstGeom prst="rect">
            <a:avLst/>
          </a:prstGeom>
          <a:noFill/>
        </p:spPr>
      </p:pic>
      <p:sp>
        <p:nvSpPr>
          <p:cNvPr id="2" name="Cloud Callout 1"/>
          <p:cNvSpPr/>
          <p:nvPr/>
        </p:nvSpPr>
        <p:spPr>
          <a:xfrm>
            <a:off x="650014" y="550130"/>
            <a:ext cx="5064986" cy="1442099"/>
          </a:xfrm>
          <a:prstGeom prst="cloudCallout">
            <a:avLst>
              <a:gd name="adj1" fmla="val 44486"/>
              <a:gd name="adj2" fmla="val 8595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ookman Old Style" pitchFamily="18" charset="0"/>
              </a:rPr>
              <a:t>This man is racing towards earth due to gravitational force</a:t>
            </a:r>
          </a:p>
        </p:txBody>
      </p:sp>
      <p:sp>
        <p:nvSpPr>
          <p:cNvPr id="19" name="Cloud Callout 18"/>
          <p:cNvSpPr/>
          <p:nvPr/>
        </p:nvSpPr>
        <p:spPr>
          <a:xfrm>
            <a:off x="617848" y="1344932"/>
            <a:ext cx="3411147" cy="1442099"/>
          </a:xfrm>
          <a:prstGeom prst="cloudCallout">
            <a:avLst>
              <a:gd name="adj1" fmla="val 43258"/>
              <a:gd name="adj2" fmla="val 4670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1355" y="1604878"/>
            <a:ext cx="283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It is gravity that makes long jump so difficult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3505200" y="306533"/>
            <a:ext cx="4992864" cy="1418469"/>
          </a:xfrm>
          <a:prstGeom prst="cloudCallout">
            <a:avLst>
              <a:gd name="adj1" fmla="val -74738"/>
              <a:gd name="adj2" fmla="val 26102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5772" y="577990"/>
            <a:ext cx="3795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Moon revolves round the earth due to the gravitational attraction of earth</a:t>
            </a:r>
          </a:p>
        </p:txBody>
      </p:sp>
      <p:sp>
        <p:nvSpPr>
          <p:cNvPr id="13" name="Cloud Callout 12"/>
          <p:cNvSpPr/>
          <p:nvPr/>
        </p:nvSpPr>
        <p:spPr>
          <a:xfrm>
            <a:off x="677336" y="637762"/>
            <a:ext cx="4580463" cy="1364365"/>
          </a:xfrm>
          <a:prstGeom prst="cloudCallout">
            <a:avLst>
              <a:gd name="adj1" fmla="val 37155"/>
              <a:gd name="adj2" fmla="val 11675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57514" y="81915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The planets rotate and revolve around the sun due to gravitational force</a:t>
            </a:r>
          </a:p>
        </p:txBody>
      </p:sp>
      <p:sp>
        <p:nvSpPr>
          <p:cNvPr id="21" name="Cloud Callout 20"/>
          <p:cNvSpPr/>
          <p:nvPr/>
        </p:nvSpPr>
        <p:spPr>
          <a:xfrm>
            <a:off x="745686" y="3358682"/>
            <a:ext cx="4038600" cy="1282719"/>
          </a:xfrm>
          <a:prstGeom prst="cloudCallout">
            <a:avLst>
              <a:gd name="adj1" fmla="val -25505"/>
              <a:gd name="adj2" fmla="val -9478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71600" y="3562350"/>
            <a:ext cx="2807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The tides are caused due to gravitational force of moon</a:t>
            </a:r>
          </a:p>
        </p:txBody>
      </p:sp>
    </p:spTree>
    <p:extLst>
      <p:ext uri="{BB962C8B-B14F-4D97-AF65-F5344CB8AC3E}">
        <p14:creationId xmlns:p14="http://schemas.microsoft.com/office/powerpoint/2010/main" val="39283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 animBg="1"/>
      <p:bldP spid="2" grpId="0" animBg="1"/>
      <p:bldP spid="2" grpId="1" animBg="1"/>
      <p:bldP spid="19" grpId="0" animBg="1"/>
      <p:bldP spid="19" grpId="1" animBg="1"/>
      <p:bldP spid="3" grpId="0"/>
      <p:bldP spid="3" grpId="1"/>
      <p:bldP spid="7" grpId="0" animBg="1"/>
      <p:bldP spid="7" grpId="1" animBg="1"/>
      <p:bldP spid="11" grpId="0"/>
      <p:bldP spid="11" grpId="1"/>
      <p:bldP spid="13" grpId="0" animBg="1"/>
      <p:bldP spid="13" grpId="1" animBg="1"/>
      <p:bldP spid="20" grpId="0"/>
      <p:bldP spid="20" grpId="1"/>
      <p:bldP spid="21" grpId="0" animBg="1"/>
      <p:bldP spid="21" grpId="1" animBg="1"/>
      <p:bldP spid="22" grpId="0"/>
      <p:bldP spid="2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87170" y="1340826"/>
            <a:ext cx="8047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C30F9C"/>
                  </a:solidFill>
                </a:ln>
                <a:solidFill>
                  <a:srgbClr val="C30F9C"/>
                </a:solidFill>
                <a:effectLst/>
                <a:latin typeface="Bookman Old Style" pitchFamily="18" charset="0"/>
              </a:rPr>
              <a:t>In our solar system all planets revolve around the sun. There exists a force between the sun and the planets.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807550" y="-10025125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pic>
        <p:nvPicPr>
          <p:cNvPr id="31" name="Picture 1" descr="D:\Tat for Apps 2013\English Medium\Std 9th\Physics\Pull of the earth\earth (2)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lum bright="-10000" contrast="10000"/>
          </a:blip>
          <a:srcRect l="723" t="8955" r="6702" b="8955"/>
          <a:stretch>
            <a:fillRect/>
          </a:stretch>
        </p:blipFill>
        <p:spPr bwMode="auto">
          <a:xfrm>
            <a:off x="3520082" y="2278982"/>
            <a:ext cx="2802922" cy="200904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31273" y="303940"/>
            <a:ext cx="3442850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cap="all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ookman Old Style" pitchFamily="18" charset="0"/>
              </a:rPr>
              <a:t>Centripetal Force</a:t>
            </a:r>
          </a:p>
        </p:txBody>
      </p:sp>
      <p:pic>
        <p:nvPicPr>
          <p:cNvPr id="18435" name="Picture 3" descr="D:\vedika\vedika work\vedika_PPT\science\moon-watching-night-100916-02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100"/>
              </a:clrFrom>
              <a:clrTo>
                <a:srgbClr val="000100">
                  <a:alpha val="0"/>
                </a:srgbClr>
              </a:clrTo>
            </a:clrChange>
            <a:duotone>
              <a:prstClr val="black"/>
              <a:srgbClr val="F6F7C9">
                <a:tint val="45000"/>
                <a:satMod val="400000"/>
              </a:srgbClr>
            </a:duotone>
          </a:blip>
          <a:srcRect l="23261" t="15354" r="23022" b="12995"/>
          <a:stretch>
            <a:fillRect/>
          </a:stretch>
        </p:blipFill>
        <p:spPr bwMode="auto">
          <a:xfrm>
            <a:off x="4978021" y="1771366"/>
            <a:ext cx="660779" cy="495584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 flipH="1">
            <a:off x="5005234" y="1973979"/>
            <a:ext cx="185976" cy="10399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38270" y="3181350"/>
            <a:ext cx="207576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30F9C"/>
                </a:solidFill>
                <a:latin typeface="Bookman Old Style" pitchFamily="18" charset="0"/>
              </a:rPr>
              <a:t>Centripetal Force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6881" y="697761"/>
            <a:ext cx="834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002060"/>
                </a:solidFill>
                <a:latin typeface="Bookman Old Style" pitchFamily="18" charset="0"/>
              </a:rPr>
              <a:t>The 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Centripetal force</a:t>
            </a:r>
            <a:r>
              <a:rPr lang="ro-RO" b="1" dirty="0">
                <a:solidFill>
                  <a:srgbClr val="002060"/>
                </a:solidFill>
                <a:latin typeface="Bookman Old Style" pitchFamily="18" charset="0"/>
              </a:rPr>
              <a:t> is centre-seeking or the force which is acting towards the centre.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pic>
        <p:nvPicPr>
          <p:cNvPr id="24577" name="Picture 1" descr="D:\Tat for Apps 2013\English Medium\Std 9th\Physics\Pull of the earth\splash-planet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881" y="303940"/>
            <a:ext cx="8108919" cy="455381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3338950" y="1846484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V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3738375" y="1822356"/>
            <a:ext cx="1424510" cy="17357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loud Callout 7"/>
          <p:cNvSpPr/>
          <p:nvPr/>
        </p:nvSpPr>
        <p:spPr>
          <a:xfrm>
            <a:off x="487742" y="1613230"/>
            <a:ext cx="3385528" cy="1409082"/>
          </a:xfrm>
          <a:prstGeom prst="cloudCallout">
            <a:avLst>
              <a:gd name="adj1" fmla="val 83059"/>
              <a:gd name="adj2" fmla="val -1338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955" y="1781678"/>
            <a:ext cx="282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We know that moon is revolving round the earth in circular orbit</a:t>
            </a:r>
          </a:p>
        </p:txBody>
      </p:sp>
      <p:sp>
        <p:nvSpPr>
          <p:cNvPr id="20" name="Cloud Callout 19"/>
          <p:cNvSpPr/>
          <p:nvPr/>
        </p:nvSpPr>
        <p:spPr>
          <a:xfrm>
            <a:off x="703090" y="2988603"/>
            <a:ext cx="3385528" cy="1409082"/>
          </a:xfrm>
          <a:prstGeom prst="cloudCallout">
            <a:avLst>
              <a:gd name="adj1" fmla="val 75596"/>
              <a:gd name="adj2" fmla="val -7230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2909" y="3213438"/>
            <a:ext cx="307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This is because of a force directed towards the center of earth </a:t>
            </a:r>
          </a:p>
        </p:txBody>
      </p:sp>
      <p:sp>
        <p:nvSpPr>
          <p:cNvPr id="22" name="Cloud Callout 21"/>
          <p:cNvSpPr/>
          <p:nvPr/>
        </p:nvSpPr>
        <p:spPr>
          <a:xfrm>
            <a:off x="671006" y="2351471"/>
            <a:ext cx="3675560" cy="1274264"/>
          </a:xfrm>
          <a:prstGeom prst="cloudCallout">
            <a:avLst>
              <a:gd name="adj1" fmla="val 68067"/>
              <a:gd name="adj2" fmla="val -7324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8633" y="2552242"/>
            <a:ext cx="337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In absence of centripetal force the moon would go tangentially </a:t>
            </a:r>
          </a:p>
        </p:txBody>
      </p:sp>
      <p:sp>
        <p:nvSpPr>
          <p:cNvPr id="24" name="Cloud Callout 23"/>
          <p:cNvSpPr/>
          <p:nvPr/>
        </p:nvSpPr>
        <p:spPr>
          <a:xfrm>
            <a:off x="1253498" y="2233696"/>
            <a:ext cx="2603730" cy="1035833"/>
          </a:xfrm>
          <a:prstGeom prst="cloudCallout">
            <a:avLst>
              <a:gd name="adj1" fmla="val 68067"/>
              <a:gd name="adj2" fmla="val -7324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39732" y="2396914"/>
            <a:ext cx="183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In a uniform straight line </a:t>
            </a:r>
          </a:p>
        </p:txBody>
      </p:sp>
      <p:sp>
        <p:nvSpPr>
          <p:cNvPr id="26" name="Cloud Callout 25"/>
          <p:cNvSpPr/>
          <p:nvPr/>
        </p:nvSpPr>
        <p:spPr>
          <a:xfrm>
            <a:off x="690428" y="1101742"/>
            <a:ext cx="3516216" cy="1533402"/>
          </a:xfrm>
          <a:prstGeom prst="cloudCallout">
            <a:avLst>
              <a:gd name="adj1" fmla="val 49933"/>
              <a:gd name="adj2" fmla="val 10345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26726" y="1246319"/>
            <a:ext cx="2961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In solar system  all planets are revolving around the sun due to centripetal force</a:t>
            </a:r>
          </a:p>
        </p:txBody>
      </p:sp>
    </p:spTree>
    <p:extLst>
      <p:ext uri="{BB962C8B-B14F-4D97-AF65-F5344CB8AC3E}">
        <p14:creationId xmlns:p14="http://schemas.microsoft.com/office/powerpoint/2010/main" val="99348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path" presetSubtype="0" repeatCount="3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91 -0.01234 C 0.075 -0.01234 0.16128 0.10309 0.16128 0.24661 C 0.16128 0.38889 0.075 0.50556 -0.03091 0.50556 C -0.13629 0.50556 -0.22205 0.38889 -0.22205 0.24661 C -0.22205 0.10309 -0.13629 -0.01234 -0.03091 -0.01234 Z " pathEditMode="relative" rAng="0" ptsTypes="AAAAA">
                                      <p:cBhvr>
                                        <p:cTn id="26" dur="3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589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.00371 L -0.60695 -0.1074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7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7" grpId="0"/>
      <p:bldP spid="17" grpId="1"/>
      <p:bldP spid="8" grpId="0" animBg="1"/>
      <p:bldP spid="8" grpId="1" animBg="1"/>
      <p:bldP spid="9" grpId="0"/>
      <p:bldP spid="9" grpId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77093" y="301393"/>
            <a:ext cx="6067688" cy="646331"/>
          </a:xfrm>
          <a:prstGeom prst="rect">
            <a:avLst/>
          </a:prstGeom>
          <a:gradFill>
            <a:gsLst>
              <a:gs pos="34000">
                <a:srgbClr val="66CCFF"/>
              </a:gs>
              <a:gs pos="100000">
                <a:schemeClr val="bg1"/>
              </a:gs>
            </a:gsLst>
            <a:lin ang="0" scaled="1"/>
          </a:gradFill>
          <a:ln>
            <a:solidFill>
              <a:srgbClr val="FF9933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algn="ctr"/>
            <a:r>
              <a:rPr lang="en-US" sz="3600" b="1" spc="50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Bookman Old Style" pitchFamily="18" charset="0"/>
              </a:rPr>
              <a:t>Module 03 - Gravitation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96005" y="1207353"/>
            <a:ext cx="6961252" cy="830997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effectLst/>
                <a:latin typeface="Bookman Old Style" pitchFamily="18" charset="0"/>
              </a:rPr>
              <a:t>Relationship between S.I &amp; C.G.S unit of gravitational constant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055" y="2114550"/>
            <a:ext cx="4984057" cy="461665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Bookman Old Style" pitchFamily="18" charset="0"/>
              </a:rPr>
              <a:t>Acceleration due to gravity</a:t>
            </a:r>
            <a:r>
              <a:rPr lang="en-US" sz="2400" b="1" dirty="0">
                <a:effectLst/>
                <a:latin typeface="Bookman Old Style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2719685"/>
            <a:ext cx="8001000" cy="830997"/>
          </a:xfrm>
          <a:prstGeom prst="rect">
            <a:avLst/>
          </a:prstGeom>
          <a:gradFill>
            <a:gsLst>
              <a:gs pos="4000">
                <a:srgbClr val="FFC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Bookman Old Style" pitchFamily="18" charset="0"/>
              </a:rPr>
              <a:t>Value of acceleration  due to gravity on the surface of Earth</a:t>
            </a:r>
            <a:r>
              <a:rPr lang="en-US" sz="2400" b="1" dirty="0">
                <a:effectLst/>
                <a:latin typeface="Bookman Old Style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670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9434b1613d2d88e9eb3718ea3b26aef7f8c28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9941</TotalTime>
  <Words>3899</Words>
  <Application>Microsoft Office PowerPoint</Application>
  <PresentationFormat>On-screen Show (16:9)</PresentationFormat>
  <Paragraphs>975</Paragraphs>
  <Slides>43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Bell MT</vt:lpstr>
      <vt:lpstr>Book Antiqua</vt:lpstr>
      <vt:lpstr>Bookman Old Style</vt:lpstr>
      <vt:lpstr>Calibri</vt:lpstr>
      <vt:lpstr>Cambria Math</vt:lpstr>
      <vt:lpstr>Copperplate Gothic Bold</vt:lpstr>
      <vt:lpstr>Symbol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Debashish Nath</cp:lastModifiedBy>
  <cp:revision>1078</cp:revision>
  <cp:lastPrinted>2024-01-24T08:47:09Z</cp:lastPrinted>
  <dcterms:created xsi:type="dcterms:W3CDTF">2013-07-31T12:47:49Z</dcterms:created>
  <dcterms:modified xsi:type="dcterms:W3CDTF">2024-01-24T08:48:26Z</dcterms:modified>
</cp:coreProperties>
</file>